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80" r:id="rId1"/>
    <p:sldMasterId id="2147483993" r:id="rId2"/>
    <p:sldMasterId id="2147484049" r:id="rId3"/>
    <p:sldMasterId id="2147484072" r:id="rId4"/>
    <p:sldMasterId id="2147484106" r:id="rId5"/>
    <p:sldMasterId id="2147484126" r:id="rId6"/>
  </p:sldMasterIdLst>
  <p:notesMasterIdLst>
    <p:notesMasterId r:id="rId43"/>
  </p:notesMasterIdLst>
  <p:sldIdLst>
    <p:sldId id="475" r:id="rId7"/>
    <p:sldId id="440" r:id="rId8"/>
    <p:sldId id="454" r:id="rId9"/>
    <p:sldId id="453" r:id="rId10"/>
    <p:sldId id="441" r:id="rId11"/>
    <p:sldId id="442" r:id="rId12"/>
    <p:sldId id="443" r:id="rId13"/>
    <p:sldId id="444" r:id="rId14"/>
    <p:sldId id="445" r:id="rId15"/>
    <p:sldId id="446" r:id="rId16"/>
    <p:sldId id="447" r:id="rId17"/>
    <p:sldId id="448" r:id="rId18"/>
    <p:sldId id="449" r:id="rId19"/>
    <p:sldId id="450" r:id="rId20"/>
    <p:sldId id="451" r:id="rId21"/>
    <p:sldId id="452" r:id="rId22"/>
    <p:sldId id="455" r:id="rId23"/>
    <p:sldId id="456" r:id="rId24"/>
    <p:sldId id="457" r:id="rId25"/>
    <p:sldId id="471" r:id="rId26"/>
    <p:sldId id="472" r:id="rId27"/>
    <p:sldId id="473" r:id="rId28"/>
    <p:sldId id="474" r:id="rId29"/>
    <p:sldId id="458" r:id="rId30"/>
    <p:sldId id="459" r:id="rId31"/>
    <p:sldId id="460" r:id="rId32"/>
    <p:sldId id="461" r:id="rId33"/>
    <p:sldId id="462" r:id="rId34"/>
    <p:sldId id="463" r:id="rId35"/>
    <p:sldId id="464" r:id="rId36"/>
    <p:sldId id="465" r:id="rId37"/>
    <p:sldId id="466" r:id="rId38"/>
    <p:sldId id="467" r:id="rId39"/>
    <p:sldId id="468" r:id="rId40"/>
    <p:sldId id="469" r:id="rId41"/>
    <p:sldId id="47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8" autoAdjust="0"/>
    <p:restoredTop sz="48507" autoAdjust="0"/>
  </p:normalViewPr>
  <p:slideViewPr>
    <p:cSldViewPr snapToGrid="0">
      <p:cViewPr varScale="1">
        <p:scale>
          <a:sx n="89" d="100"/>
          <a:sy n="89" d="100"/>
        </p:scale>
        <p:origin x="75" y="48"/>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4/21/2017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2</a:t>
            </a:fld>
            <a:endParaRPr lang="en-US"/>
          </a:p>
        </p:txBody>
      </p:sp>
    </p:spTree>
    <p:extLst>
      <p:ext uri="{BB962C8B-B14F-4D97-AF65-F5344CB8AC3E}">
        <p14:creationId xmlns:p14="http://schemas.microsoft.com/office/powerpoint/2010/main" val="1370237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08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virtual machine is -- well -- a virtualized machine created and managed by a hypervisor such as </a:t>
            </a:r>
            <a:r>
              <a:rPr lang="en-US" baseline="0" dirty="0" err="1"/>
              <a:t>VirtualBox</a:t>
            </a:r>
            <a:r>
              <a:rPr lang="en-US" baseline="0" dirty="0"/>
              <a:t> or Hyper-V. Even though a VM runs on a machine that has an operating system, each VM requires its own complete operating system, even if it's the same operating system as the host OS. VMs offer a very high degree of isolation, but at a cost: longer startup times, lower portability (ever tried to move a 127 GB virtual hard disk, or VHD, from one PC to another?), and higher memory requirements. </a:t>
            </a:r>
            <a:r>
              <a:rPr lang="en-US" b="1" baseline="0" dirty="0"/>
              <a:t>Containers</a:t>
            </a:r>
            <a:r>
              <a:rPr lang="en-US" baseline="0" dirty="0"/>
              <a:t>, by contrast, leverage the operating system that is already in place but offer nearly as much separation. RAM requirements are lower since the OS isn't being duplicated in each container, and cost is lower, too, because while cloud platforms typically charge for each VM, a single VM can host multiple container instances.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366915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(www.docker.com) isn't the world's only </a:t>
            </a:r>
            <a:r>
              <a:rPr lang="en-US" b="1" dirty="0"/>
              <a:t>containerization</a:t>
            </a:r>
            <a:r>
              <a:rPr lang="en-US" dirty="0"/>
              <a:t> </a:t>
            </a:r>
            <a:r>
              <a:rPr lang="en-US" b="1" dirty="0"/>
              <a:t>platform</a:t>
            </a:r>
            <a:r>
              <a:rPr lang="en-US" dirty="0"/>
              <a:t>, but it is the most popular. It is free, open-source,</a:t>
            </a:r>
            <a:r>
              <a:rPr lang="en-US" baseline="0" dirty="0"/>
              <a:t> and Linux-based, with Windows support (Windows Server 2016) in the works. </a:t>
            </a:r>
            <a:r>
              <a:rPr lang="en-US" dirty="0"/>
              <a:t>It has earned massive</a:t>
            </a:r>
            <a:r>
              <a:rPr lang="en-US" baseline="0" dirty="0"/>
              <a:t> mindshare in the developer community. And with Azure Container Service, you can deploy Docker containers to Azure with minimal effort. Moreover, Docker containers are </a:t>
            </a:r>
            <a:r>
              <a:rPr lang="en-US" b="1" baseline="0" dirty="0"/>
              <a:t>easily moved between </a:t>
            </a:r>
            <a:r>
              <a:rPr lang="en-US" baseline="0" dirty="0"/>
              <a:t>Azure and Amazon Web Services (AWS), affording developers portability between cloud platforms.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356020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utilizes</a:t>
            </a:r>
            <a:r>
              <a:rPr lang="en-US" baseline="0" dirty="0"/>
              <a:t> a client-server architecture. You execute Docker commands through a Docker client such as the Docker CLI or </a:t>
            </a:r>
            <a:r>
              <a:rPr lang="en-US" baseline="0" dirty="0" err="1"/>
              <a:t>Kitematic</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client uses REST commands to communicate with the Docker daemon running on a Docker host such as the </a:t>
            </a:r>
            <a:r>
              <a:rPr lang="en-US" b="1" baseline="0" dirty="0"/>
              <a:t>Azure Container services</a:t>
            </a:r>
            <a:r>
              <a:rPr lang="en-US"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These commands can be used to push, pull (</a:t>
            </a:r>
            <a:r>
              <a:rPr lang="en-US" b="1" baseline="0" dirty="0" err="1"/>
              <a:t>docker</a:t>
            </a:r>
            <a:r>
              <a:rPr lang="en-US" b="1" baseline="0" dirty="0"/>
              <a:t> pull</a:t>
            </a:r>
            <a:r>
              <a:rPr lang="en-US" baseline="0" dirty="0"/>
              <a:t>), and create Docker images, to run them in containers, and to manage those containers.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Images</a:t>
            </a:r>
            <a:r>
              <a:rPr lang="en-US" baseline="0" dirty="0"/>
              <a:t> can be built with the </a:t>
            </a:r>
            <a:r>
              <a:rPr lang="en-US" b="1" baseline="0" dirty="0" err="1"/>
              <a:t>docker</a:t>
            </a:r>
            <a:r>
              <a:rPr lang="en-US" b="1" baseline="0" dirty="0"/>
              <a:t> build</a:t>
            </a:r>
            <a:r>
              <a:rPr lang="en-US" baseline="0" dirty="0"/>
              <a:t> command, and they can be stand-alone, or they can "inherit" from other images.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Images</a:t>
            </a:r>
            <a:r>
              <a:rPr lang="en-US" baseline="0" dirty="0"/>
              <a:t> are stored in Docker </a:t>
            </a:r>
            <a:r>
              <a:rPr lang="en-US" b="1" baseline="0" dirty="0"/>
              <a:t>registries</a:t>
            </a:r>
            <a:r>
              <a:rPr lang="en-US" baseline="0" dirty="0"/>
              <a:t>, which can be public or private, local or remote.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Docker Hub is a popular public registry that is managed by Docker; it contains a "huge collection" of images that anyone may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a:t>
            </a:r>
            <a:r>
              <a:rPr lang="en-US" b="1" baseline="0" dirty="0" err="1"/>
              <a:t>docker</a:t>
            </a:r>
            <a:r>
              <a:rPr lang="en-US" b="1" baseline="0" dirty="0"/>
              <a:t> run</a:t>
            </a:r>
            <a:r>
              <a:rPr lang="en-US" baseline="0" dirty="0"/>
              <a:t> command runs a container using an image as a template.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293011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Docker Client,</a:t>
            </a:r>
            <a:r>
              <a:rPr lang="en-US" baseline="0" dirty="0"/>
              <a:t> also known as the </a:t>
            </a:r>
            <a:r>
              <a:rPr lang="en-US" b="1" baseline="0" dirty="0"/>
              <a:t>Docker CLI, </a:t>
            </a:r>
            <a:r>
              <a:rPr lang="en-US" baseline="0" dirty="0"/>
              <a:t>is the primary tool you use to manage Docker containers. You can download container images from repositories such as Docker Hub, build container images, run container instances, list container images and instances, and much more. After connecting to Azure Container Service using SSH, you can use port forwarding to execute commands locally that act on an Azure Container Service running in the cloud. In this example, the -H switch used with the </a:t>
            </a:r>
            <a:r>
              <a:rPr lang="en-US" b="1" baseline="0" dirty="0" err="1"/>
              <a:t>docker</a:t>
            </a:r>
            <a:r>
              <a:rPr lang="en-US" baseline="0" dirty="0"/>
              <a:t> commands forwards commands sent to port 22375 on localhost to the Azure Container Services via SSH.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3610024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command pulls the image</a:t>
            </a:r>
            <a:r>
              <a:rPr lang="en-US" baseline="0" dirty="0"/>
              <a:t> named "</a:t>
            </a:r>
            <a:r>
              <a:rPr lang="en-US" b="1" baseline="0" dirty="0"/>
              <a:t>Ubuntu</a:t>
            </a:r>
            <a:r>
              <a:rPr lang="en-US" baseline="0" dirty="0"/>
              <a:t>" from Docker Hub (or a local registry if the image is cached there) and runs it interactively in a container. "Interactively" means standard input, output, and error are connected locally so you can provide input to the container and see its output. Of course, you are not limited to the "Ubuntu" image. You can specify other images and even create images of your own with </a:t>
            </a:r>
            <a:r>
              <a:rPr lang="en-US" b="1" baseline="0" dirty="0" err="1"/>
              <a:t>docker</a:t>
            </a:r>
            <a:r>
              <a:rPr lang="en-US" b="1" baseline="0" dirty="0"/>
              <a:t> build</a:t>
            </a:r>
            <a:r>
              <a:rPr lang="en-US" baseline="0" dirty="0"/>
              <a:t>. Where the container runs depends on the context. The container can run locally in a </a:t>
            </a:r>
            <a:r>
              <a:rPr lang="en-US" baseline="0" dirty="0" err="1"/>
              <a:t>docker</a:t>
            </a:r>
            <a:r>
              <a:rPr lang="en-US" baseline="0" dirty="0"/>
              <a:t> host (for example, a VM on Windows), or it can remotely if you connect to a remote Docker daemon (for example, one running in Azure) via SSH tunneling and use port forwarding to forward </a:t>
            </a:r>
            <a:r>
              <a:rPr lang="en-US" b="1" baseline="0" dirty="0" err="1"/>
              <a:t>docker</a:t>
            </a:r>
            <a:r>
              <a:rPr lang="en-US" baseline="0" dirty="0"/>
              <a:t> commands to the daemon.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28</a:t>
            </a:fld>
            <a:endParaRPr lang="en-US"/>
          </a:p>
        </p:txBody>
      </p:sp>
    </p:spTree>
    <p:extLst>
      <p:ext uri="{BB962C8B-B14F-4D97-AF65-F5344CB8AC3E}">
        <p14:creationId xmlns:p14="http://schemas.microsoft.com/office/powerpoint/2010/main" val="2200213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are some of the most commonly used </a:t>
            </a:r>
            <a:r>
              <a:rPr lang="en-US" b="1" dirty="0" err="1"/>
              <a:t>docker</a:t>
            </a:r>
            <a:r>
              <a:rPr lang="en-US" dirty="0"/>
              <a:t> commands. You can also use </a:t>
            </a:r>
            <a:r>
              <a:rPr lang="en-US" b="1" dirty="0" err="1"/>
              <a:t>docker</a:t>
            </a:r>
            <a:r>
              <a:rPr lang="en-US" b="1" dirty="0"/>
              <a:t> push</a:t>
            </a:r>
            <a:r>
              <a:rPr lang="en-US" dirty="0"/>
              <a:t> to push an image to a registry</a:t>
            </a:r>
            <a:r>
              <a:rPr lang="en-US" baseline="0" dirty="0"/>
              <a:t> such as Docker Hub. Also, </a:t>
            </a:r>
            <a:r>
              <a:rPr lang="en-US" b="1" baseline="0" dirty="0" err="1"/>
              <a:t>docker</a:t>
            </a:r>
            <a:r>
              <a:rPr lang="en-US" b="1" baseline="0" dirty="0"/>
              <a:t> </a:t>
            </a:r>
            <a:r>
              <a:rPr lang="en-US" b="1" baseline="0" dirty="0" err="1"/>
              <a:t>ps</a:t>
            </a:r>
            <a:r>
              <a:rPr lang="en-US" baseline="0" dirty="0"/>
              <a:t> is often accompanied by a </a:t>
            </a:r>
            <a:r>
              <a:rPr lang="en-US" b="1" baseline="0" dirty="0"/>
              <a:t>-a</a:t>
            </a:r>
            <a:r>
              <a:rPr lang="en-US" baseline="0" dirty="0"/>
              <a:t> switch to list all containers, including those that are no longer running, while </a:t>
            </a:r>
            <a:r>
              <a:rPr lang="en-US" b="1" baseline="0" dirty="0" err="1"/>
              <a:t>docker</a:t>
            </a:r>
            <a:r>
              <a:rPr lang="en-US" b="1" baseline="0" dirty="0"/>
              <a:t> </a:t>
            </a:r>
            <a:r>
              <a:rPr lang="en-US" b="1" baseline="0" dirty="0" err="1"/>
              <a:t>rm</a:t>
            </a:r>
            <a:r>
              <a:rPr lang="en-US" baseline="0" dirty="0"/>
              <a:t> and </a:t>
            </a:r>
            <a:r>
              <a:rPr lang="en-US" b="1" baseline="0" dirty="0" err="1"/>
              <a:t>docker</a:t>
            </a:r>
            <a:r>
              <a:rPr lang="en-US" b="1" baseline="0" dirty="0"/>
              <a:t> </a:t>
            </a:r>
            <a:r>
              <a:rPr lang="en-US" b="1" baseline="0" dirty="0" err="1"/>
              <a:t>rmi</a:t>
            </a:r>
            <a:r>
              <a:rPr lang="en-US" baseline="0" dirty="0"/>
              <a:t> are used to delete (remove) containers and images, respectively. The </a:t>
            </a:r>
            <a:r>
              <a:rPr lang="en-US" b="1" baseline="0" dirty="0" err="1"/>
              <a:t>docker</a:t>
            </a:r>
            <a:r>
              <a:rPr lang="en-US" b="1" baseline="0" dirty="0"/>
              <a:t> build</a:t>
            </a:r>
            <a:r>
              <a:rPr lang="en-US" baseline="0" dirty="0"/>
              <a:t> command uses a </a:t>
            </a:r>
            <a:r>
              <a:rPr lang="en-US" baseline="0" dirty="0" err="1"/>
              <a:t>Dockerfile</a:t>
            </a:r>
            <a:r>
              <a:rPr lang="en-US" baseline="0" dirty="0"/>
              <a:t> (a text file containing build commands) and a "context" -- for example, a specified directory in the file system -- to build Docker images.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29</a:t>
            </a:fld>
            <a:endParaRPr lang="en-US"/>
          </a:p>
        </p:txBody>
      </p:sp>
    </p:spTree>
    <p:extLst>
      <p:ext uri="{BB962C8B-B14F-4D97-AF65-F5344CB8AC3E}">
        <p14:creationId xmlns:p14="http://schemas.microsoft.com/office/powerpoint/2010/main" val="2093610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documentation: "Azure Container Service makes it simpler for you to create, configure, and manage a cluster of virtual machines that are preconfigured to run containerized applications. It uses an optimized configuration of popular open-source scheduling and orchestration tools. This enables you to use your existing skills, or draw upon a large and growing body of community expertise, to deploy and manage container-based applications on Microsoft Azure." ACS supports Linux containers and Windows containers. The latter rely</a:t>
            </a:r>
            <a:r>
              <a:rPr lang="en-US" baseline="0" dirty="0"/>
              <a:t> on </a:t>
            </a:r>
            <a:r>
              <a:rPr lang="en-US" dirty="0"/>
              <a:t>Windows Server 2016.</a:t>
            </a:r>
          </a:p>
        </p:txBody>
      </p:sp>
      <p:sp>
        <p:nvSpPr>
          <p:cNvPr id="4" name="Slide Number Placeholder 3"/>
          <p:cNvSpPr>
            <a:spLocks noGrp="1"/>
          </p:cNvSpPr>
          <p:nvPr>
            <p:ph type="sldNum" sz="quarter" idx="10"/>
          </p:nvPr>
        </p:nvSpPr>
        <p:spPr/>
        <p:txBody>
          <a:bodyPr/>
          <a:lstStyle/>
          <a:p>
            <a:fld id="{01283FAC-A721-45A3-BBDE-EAF2B09B7CD9}" type="slidenum">
              <a:rPr lang="en-US" smtClean="0"/>
              <a:t>30</a:t>
            </a:fld>
            <a:endParaRPr lang="en-US"/>
          </a:p>
        </p:txBody>
      </p:sp>
    </p:spTree>
    <p:extLst>
      <p:ext uri="{BB962C8B-B14F-4D97-AF65-F5344CB8AC3E}">
        <p14:creationId xmlns:p14="http://schemas.microsoft.com/office/powerpoint/2010/main" val="3267299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Orchestration in the context of containers is the deployment and management of containers across infrastructure and networks. It provides the tools and software defined infrastructure needed to deploy containers. Containers by design are intended to be deployed in large volumes with some applications using dozen to even thousands of containers.</a:t>
            </a:r>
            <a:r>
              <a:rPr lang="en-US" baseline="0" dirty="0"/>
              <a:t> </a:t>
            </a:r>
            <a:r>
              <a:rPr lang="en-US" dirty="0"/>
              <a:t>With this type of scale, automating deployment and management of containers with Orchestration Software becomes necessary.</a:t>
            </a:r>
          </a:p>
        </p:txBody>
      </p:sp>
      <p:sp>
        <p:nvSpPr>
          <p:cNvPr id="4" name="Slide Number Placeholder 3"/>
          <p:cNvSpPr>
            <a:spLocks noGrp="1"/>
          </p:cNvSpPr>
          <p:nvPr>
            <p:ph type="sldNum" sz="quarter" idx="10"/>
          </p:nvPr>
        </p:nvSpPr>
        <p:spPr/>
        <p:txBody>
          <a:bodyPr/>
          <a:lstStyle/>
          <a:p>
            <a:fld id="{01283FAC-A721-45A3-BBDE-EAF2B09B7CD9}" type="slidenum">
              <a:rPr lang="en-US" smtClean="0"/>
              <a:t>31</a:t>
            </a:fld>
            <a:endParaRPr lang="en-US"/>
          </a:p>
        </p:txBody>
      </p:sp>
    </p:spTree>
    <p:extLst>
      <p:ext uri="{BB962C8B-B14F-4D97-AF65-F5344CB8AC3E}">
        <p14:creationId xmlns:p14="http://schemas.microsoft.com/office/powerpoint/2010/main" val="2742983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container cluster is intended to have redundancy for load balancing, scalability, and high availability.  A cluster is composed of one or more Master Nodes which control the orchestration for scaling and delegation of tasks to the agents as well as provide monitoring. The Agent Nodes actually run the container loads.</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32</a:t>
            </a:fld>
            <a:endParaRPr lang="en-US"/>
          </a:p>
        </p:txBody>
      </p:sp>
    </p:spTree>
    <p:extLst>
      <p:ext uri="{BB962C8B-B14F-4D97-AF65-F5344CB8AC3E}">
        <p14:creationId xmlns:p14="http://schemas.microsoft.com/office/powerpoint/2010/main" val="2233961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3</a:t>
            </a:fld>
            <a:endParaRPr lang="en-US"/>
          </a:p>
        </p:txBody>
      </p:sp>
    </p:spTree>
    <p:extLst>
      <p:ext uri="{BB962C8B-B14F-4D97-AF65-F5344CB8AC3E}">
        <p14:creationId xmlns:p14="http://schemas.microsoft.com/office/powerpoint/2010/main" val="32305145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Kubernetes is an open-source platform for automating deployment, scaling, and operations of application containers across clusters of hosts, providing container-centric infrastructure.</a:t>
            </a:r>
          </a:p>
          <a:p>
            <a:r>
              <a:rPr lang="en-US" sz="1200" b="0" i="0" kern="1200" dirty="0">
                <a:solidFill>
                  <a:schemeClr val="tx1"/>
                </a:solidFill>
                <a:effectLst/>
                <a:latin typeface="+mn-lt"/>
                <a:ea typeface="+mn-ea"/>
                <a:cs typeface="+mn-cs"/>
              </a:rPr>
              <a:t>With Kubernetes, you are able to quickly and efficiently respond to customer demand: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Deploy your applications quickly and predictably.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Scale your applications on the fly.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Seamlessly roll out new features.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Optimize use of your hardware by using only the resources you need. </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33</a:t>
            </a:fld>
            <a:endParaRPr lang="en-US"/>
          </a:p>
        </p:txBody>
      </p:sp>
    </p:spTree>
    <p:extLst>
      <p:ext uri="{BB962C8B-B14F-4D97-AF65-F5344CB8AC3E}">
        <p14:creationId xmlns:p14="http://schemas.microsoft.com/office/powerpoint/2010/main" val="1453308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Datacenter Operating System </a:t>
            </a:r>
            <a:r>
              <a:rPr lang="en-US" sz="1200" b="0" i="0" kern="1200" dirty="0">
                <a:solidFill>
                  <a:schemeClr val="tx1"/>
                </a:solidFill>
                <a:effectLst/>
                <a:latin typeface="+mn-lt"/>
                <a:ea typeface="+mn-ea"/>
                <a:cs typeface="+mn-cs"/>
              </a:rPr>
              <a:t>is, as the name implies, an operating system for </a:t>
            </a:r>
            <a:r>
              <a:rPr lang="en-US" sz="1200" b="0" i="0" kern="1200" dirty="0" err="1">
                <a:solidFill>
                  <a:schemeClr val="tx1"/>
                </a:solidFill>
                <a:effectLst/>
                <a:latin typeface="+mn-lt"/>
                <a:ea typeface="+mn-ea"/>
                <a:cs typeface="+mn-cs"/>
              </a:rPr>
              <a:t>for</a:t>
            </a:r>
            <a:r>
              <a:rPr lang="en-US" sz="1200" b="0" i="0" kern="1200" dirty="0">
                <a:solidFill>
                  <a:schemeClr val="tx1"/>
                </a:solidFill>
                <a:effectLst/>
                <a:latin typeface="+mn-lt"/>
                <a:ea typeface="+mn-ea"/>
                <a:cs typeface="+mn-cs"/>
              </a:rPr>
              <a:t> a datacenter rather than for a </a:t>
            </a:r>
            <a:r>
              <a:rPr lang="en-US" sz="1200" b="0" i="0" kern="1200" dirty="0" err="1">
                <a:solidFill>
                  <a:schemeClr val="tx1"/>
                </a:solidFill>
                <a:effectLst/>
                <a:latin typeface="+mn-lt"/>
                <a:ea typeface="+mn-ea"/>
                <a:cs typeface="+mn-cs"/>
              </a:rPr>
              <a:t>phyiscal</a:t>
            </a:r>
            <a:r>
              <a:rPr lang="en-US" sz="1200" b="0" i="0" kern="1200" dirty="0">
                <a:solidFill>
                  <a:schemeClr val="tx1"/>
                </a:solidFill>
                <a:effectLst/>
                <a:latin typeface="+mn-lt"/>
                <a:ea typeface="+mn-ea"/>
                <a:cs typeface="+mn-cs"/>
              </a:rPr>
              <a:t> of virtual machine. </a:t>
            </a:r>
          </a:p>
          <a:p>
            <a:r>
              <a:rPr lang="en-US" sz="1200" b="0" i="0" kern="1200" dirty="0">
                <a:solidFill>
                  <a:schemeClr val="tx1"/>
                </a:solidFill>
                <a:effectLst/>
                <a:latin typeface="+mn-lt"/>
                <a:ea typeface="+mn-ea"/>
                <a:cs typeface="+mn-cs"/>
              </a:rPr>
              <a:t>DC/OS abstracts away the underlying hardware from applications and provides much of the needed infrastructure that would otherwise come from multiple disparate services on traditional networks. </a:t>
            </a:r>
          </a:p>
          <a:p>
            <a:r>
              <a:rPr lang="en-US" sz="1200" b="0" i="0" kern="1200" dirty="0">
                <a:solidFill>
                  <a:schemeClr val="tx1"/>
                </a:solidFill>
                <a:effectLst/>
                <a:latin typeface="+mn-lt"/>
                <a:ea typeface="+mn-ea"/>
                <a:cs typeface="+mn-cs"/>
              </a:rPr>
              <a:t>This enables operations and developers alike to deploy and maintain applications in a uniform fashion with less time and resources spent monitoring the supporting network and network services for those applications.</a:t>
            </a:r>
          </a:p>
        </p:txBody>
      </p:sp>
      <p:sp>
        <p:nvSpPr>
          <p:cNvPr id="4" name="Slide Number Placeholder 3"/>
          <p:cNvSpPr>
            <a:spLocks noGrp="1"/>
          </p:cNvSpPr>
          <p:nvPr>
            <p:ph type="sldNum" sz="quarter" idx="10"/>
          </p:nvPr>
        </p:nvSpPr>
        <p:spPr/>
        <p:txBody>
          <a:bodyPr/>
          <a:lstStyle/>
          <a:p>
            <a:fld id="{01283FAC-A721-45A3-BBDE-EAF2B09B7CD9}" type="slidenum">
              <a:rPr lang="en-US" smtClean="0"/>
              <a:t>34</a:t>
            </a:fld>
            <a:endParaRPr lang="en-US"/>
          </a:p>
        </p:txBody>
      </p:sp>
    </p:spTree>
    <p:extLst>
      <p:ext uri="{BB962C8B-B14F-4D97-AF65-F5344CB8AC3E}">
        <p14:creationId xmlns:p14="http://schemas.microsoft.com/office/powerpoint/2010/main" val="11752308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Docker Swarm is the </a:t>
            </a:r>
            <a:r>
              <a:rPr lang="en-US" sz="1200" b="1" i="0" kern="1200" dirty="0">
                <a:solidFill>
                  <a:schemeClr val="tx1"/>
                </a:solidFill>
                <a:effectLst/>
                <a:latin typeface="+mn-lt"/>
                <a:ea typeface="+mn-ea"/>
                <a:cs typeface="+mn-cs"/>
              </a:rPr>
              <a:t>orchestration engine </a:t>
            </a:r>
            <a:r>
              <a:rPr lang="en-US" sz="1200" b="0" i="0" kern="1200" dirty="0">
                <a:solidFill>
                  <a:schemeClr val="tx1"/>
                </a:solidFill>
                <a:effectLst/>
                <a:latin typeface="+mn-lt"/>
                <a:ea typeface="+mn-ea"/>
                <a:cs typeface="+mn-cs"/>
              </a:rPr>
              <a:t>from Docker. It has tight integration with Docker, so many of the same paradigms and tools that used with Swarm seamlessly as well as some additional features like overlay networks and Docker services that can run multiple containers spread across multiple hosts. These containers can seamlessly communicate and rapidly scale.</a:t>
            </a:r>
          </a:p>
        </p:txBody>
      </p:sp>
      <p:sp>
        <p:nvSpPr>
          <p:cNvPr id="4" name="Slide Number Placeholder 3"/>
          <p:cNvSpPr>
            <a:spLocks noGrp="1"/>
          </p:cNvSpPr>
          <p:nvPr>
            <p:ph type="sldNum" sz="quarter" idx="10"/>
          </p:nvPr>
        </p:nvSpPr>
        <p:spPr/>
        <p:txBody>
          <a:bodyPr/>
          <a:lstStyle/>
          <a:p>
            <a:fld id="{01283FAC-A721-45A3-BBDE-EAF2B09B7CD9}" type="slidenum">
              <a:rPr lang="en-US" smtClean="0"/>
              <a:t>35</a:t>
            </a:fld>
            <a:endParaRPr lang="en-US"/>
          </a:p>
        </p:txBody>
      </p:sp>
    </p:spTree>
    <p:extLst>
      <p:ext uri="{BB962C8B-B14F-4D97-AF65-F5344CB8AC3E}">
        <p14:creationId xmlns:p14="http://schemas.microsoft.com/office/powerpoint/2010/main" val="2657598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13</a:t>
            </a:fld>
            <a:endParaRPr lang="en-US"/>
          </a:p>
        </p:txBody>
      </p:sp>
    </p:spTree>
    <p:extLst>
      <p:ext uri="{BB962C8B-B14F-4D97-AF65-F5344CB8AC3E}">
        <p14:creationId xmlns:p14="http://schemas.microsoft.com/office/powerpoint/2010/main" val="2057319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15</a:t>
            </a:fld>
            <a:endParaRPr lang="en-US"/>
          </a:p>
        </p:txBody>
      </p:sp>
    </p:spTree>
    <p:extLst>
      <p:ext uri="{BB962C8B-B14F-4D97-AF65-F5344CB8AC3E}">
        <p14:creationId xmlns:p14="http://schemas.microsoft.com/office/powerpoint/2010/main" val="36020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95DAD3E-ABB7-495C-B315-FCE12563C3D8}" type="slidenum">
              <a:rPr lang="en-US" smtClean="0"/>
              <a:t>18</a:t>
            </a:fld>
            <a:endParaRPr lang="en-US"/>
          </a:p>
        </p:txBody>
      </p:sp>
    </p:spTree>
    <p:extLst>
      <p:ext uri="{BB962C8B-B14F-4D97-AF65-F5344CB8AC3E}">
        <p14:creationId xmlns:p14="http://schemas.microsoft.com/office/powerpoint/2010/main" val="263764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dirty="0"/>
          </a:p>
        </p:txBody>
      </p:sp>
    </p:spTree>
    <p:extLst>
      <p:ext uri="{BB962C8B-B14F-4D97-AF65-F5344CB8AC3E}">
        <p14:creationId xmlns:p14="http://schemas.microsoft.com/office/powerpoint/2010/main" val="46233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endParaRPr lang="en-US" sz="1200" kern="0" dirty="0">
              <a:solidFill>
                <a:schemeClr val="tx1"/>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993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0651">
              <a:spcAft>
                <a:spcPts val="350"/>
              </a:spcAft>
              <a:defRPr/>
            </a:pPr>
            <a:endParaRPr lang="en-US" sz="1200" kern="0" dirty="0">
              <a:solidFill>
                <a:schemeClr val="tx1"/>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4/21/2017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3081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254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819400"/>
            <a:ext cx="10972800" cy="1143000"/>
          </a:xfrm>
          <a:ln>
            <a:noFill/>
          </a:ln>
        </p:spPr>
        <p:txBody>
          <a:bodyPr/>
          <a:lstStyle>
            <a:lvl1pPr algn="ctr">
              <a:defRPr sz="9600">
                <a:solidFill>
                  <a:schemeClr val="bg1"/>
                </a:solidFill>
              </a:defRPr>
            </a:lvl1pPr>
          </a:lstStyle>
          <a:p>
            <a:r>
              <a:rPr lang="en-US" dirty="0"/>
              <a:t>Section Break</a:t>
            </a:r>
          </a:p>
        </p:txBody>
      </p:sp>
    </p:spTree>
    <p:extLst>
      <p:ext uri="{BB962C8B-B14F-4D97-AF65-F5344CB8AC3E}">
        <p14:creationId xmlns:p14="http://schemas.microsoft.com/office/powerpoint/2010/main" val="1301358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emplat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6319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with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a:solidFill>
                  <a:srgbClr val="1874CD"/>
                </a:solidFill>
              </a:defRPr>
            </a:lvl1pPr>
          </a:lstStyle>
          <a:p>
            <a:r>
              <a:rPr lang="en-US" dirty="0"/>
              <a:t>Slide Title Goes Here</a:t>
            </a:r>
          </a:p>
        </p:txBody>
      </p:sp>
      <p:sp>
        <p:nvSpPr>
          <p:cNvPr id="7" name="Text Placeholder 2"/>
          <p:cNvSpPr>
            <a:spLocks noGrp="1"/>
          </p:cNvSpPr>
          <p:nvPr>
            <p:ph type="body" idx="1"/>
          </p:nvPr>
        </p:nvSpPr>
        <p:spPr>
          <a:xfrm>
            <a:off x="609600" y="1535113"/>
            <a:ext cx="5486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hasCustomPrompt="1"/>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4" name="Picture Placeholder 3"/>
          <p:cNvSpPr>
            <a:spLocks noGrp="1"/>
          </p:cNvSpPr>
          <p:nvPr>
            <p:ph type="pic" sz="quarter" idx="10"/>
          </p:nvPr>
        </p:nvSpPr>
        <p:spPr>
          <a:xfrm>
            <a:off x="6111875" y="1535113"/>
            <a:ext cx="5470525" cy="4332287"/>
          </a:xfrm>
        </p:spPr>
        <p:txBody>
          <a:bodyPr/>
          <a:lstStyle/>
          <a:p>
            <a:r>
              <a:rPr lang="en-US"/>
              <a:t>Click icon to add picture</a:t>
            </a:r>
          </a:p>
        </p:txBody>
      </p:sp>
      <p:sp>
        <p:nvSpPr>
          <p:cNvPr id="10"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rgbClr val="1874CD"/>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26907831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cSld name="Templa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3" name="Content Placeholder 2"/>
          <p:cNvSpPr>
            <a:spLocks noGrp="1"/>
          </p:cNvSpPr>
          <p:nvPr>
            <p:ph sz="half" idx="1"/>
          </p:nvPr>
        </p:nvSpPr>
        <p:spPr>
          <a:xfrm>
            <a:off x="609600" y="1447800"/>
            <a:ext cx="5384800" cy="4419609"/>
          </a:xfrm>
        </p:spPr>
        <p:txBody>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7800"/>
            <a:ext cx="5384800" cy="4419601"/>
          </a:xfrm>
        </p:spPr>
        <p:txBody>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endParaRPr lang="en-US" dirty="0"/>
          </a:p>
        </p:txBody>
      </p:sp>
    </p:spTree>
    <p:extLst>
      <p:ext uri="{BB962C8B-B14F-4D97-AF65-F5344CB8AC3E}">
        <p14:creationId xmlns:p14="http://schemas.microsoft.com/office/powerpoint/2010/main" val="3198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 dark blu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68200" cy="6858000"/>
          </a:xfrm>
          <a:prstGeom prst="rect">
            <a:avLst/>
          </a:prstGeom>
        </p:spPr>
      </p:pic>
      <p:sp>
        <p:nvSpPr>
          <p:cNvPr id="5" name="Rectangle 4"/>
          <p:cNvSpPr/>
          <p:nvPr userDrawn="1"/>
        </p:nvSpPr>
        <p:spPr>
          <a:xfrm>
            <a:off x="76200" y="228600"/>
            <a:ext cx="6019800" cy="6172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3400" y="533400"/>
            <a:ext cx="5260182" cy="1371600"/>
          </a:xfrm>
        </p:spPr>
        <p:txBody>
          <a:bodyPr/>
          <a:lstStyle>
            <a:lvl1pPr>
              <a:defRPr sz="13800">
                <a:solidFill>
                  <a:schemeClr val="bg1"/>
                </a:solidFill>
              </a:defRPr>
            </a:lvl1pPr>
          </a:lstStyle>
          <a:p>
            <a:r>
              <a:rPr lang="en-US" dirty="0"/>
              <a:t>DEMO</a:t>
            </a:r>
          </a:p>
        </p:txBody>
      </p:sp>
      <p:sp>
        <p:nvSpPr>
          <p:cNvPr id="4" name="Content Placeholder 3"/>
          <p:cNvSpPr>
            <a:spLocks noGrp="1"/>
          </p:cNvSpPr>
          <p:nvPr>
            <p:ph sz="half" idx="2" hasCustomPrompt="1"/>
          </p:nvPr>
        </p:nvSpPr>
        <p:spPr>
          <a:xfrm>
            <a:off x="609600" y="2292350"/>
            <a:ext cx="4876800" cy="3575050"/>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648273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with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a:solidFill>
                  <a:srgbClr val="1874CD"/>
                </a:solidFill>
              </a:defRPr>
            </a:lvl1pPr>
          </a:lstStyle>
          <a:p>
            <a:r>
              <a:rPr lang="en-US" dirty="0"/>
              <a:t>Slide Title Goes Here</a:t>
            </a:r>
          </a:p>
        </p:txBody>
      </p:sp>
      <p:sp>
        <p:nvSpPr>
          <p:cNvPr id="7" name="Text Placeholder 2"/>
          <p:cNvSpPr>
            <a:spLocks noGrp="1"/>
          </p:cNvSpPr>
          <p:nvPr>
            <p:ph type="body" idx="1"/>
          </p:nvPr>
        </p:nvSpPr>
        <p:spPr>
          <a:xfrm>
            <a:off x="609600" y="1535113"/>
            <a:ext cx="5486400"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hasCustomPrompt="1"/>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9" name="Text Placeholder 4"/>
          <p:cNvSpPr>
            <a:spLocks noGrp="1"/>
          </p:cNvSpPr>
          <p:nvPr>
            <p:ph type="body" sz="quarter" idx="10"/>
          </p:nvPr>
        </p:nvSpPr>
        <p:spPr>
          <a:xfrm>
            <a:off x="6096000" y="1535113"/>
            <a:ext cx="5486400"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hasCustomPrompt="1"/>
          </p:nvPr>
        </p:nvSpPr>
        <p:spPr>
          <a:xfrm>
            <a:off x="60960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rgbClr val="1874CD"/>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9012766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2442815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841230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4029517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882798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2359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46674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10690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41827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2207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84475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6784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defRPr/>
            </a:pPr>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3799367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261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832401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5489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tx1">
            <a:lumMod val="95000"/>
            <a:alpha val="2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748135"/>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60709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1486472"/>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4254730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74727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902542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a:gradFill>
                <a:gsLst>
                  <a:gs pos="0">
                    <a:srgbClr val="FFFFFF"/>
                  </a:gs>
                  <a:gs pos="100000">
                    <a:srgbClr val="FFFFFF"/>
                  </a:gs>
                </a:gsLst>
                <a:lin ang="5400000" scaled="0"/>
              </a:gradFill>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a:t>Click to edit Master text styles</a:t>
            </a:r>
          </a:p>
        </p:txBody>
      </p:sp>
    </p:spTree>
    <p:extLst>
      <p:ext uri="{BB962C8B-B14F-4D97-AF65-F5344CB8AC3E}">
        <p14:creationId xmlns:p14="http://schemas.microsoft.com/office/powerpoint/2010/main" val="20097976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545428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1954797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3658783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8835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7667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02110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336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4075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186486678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296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defRPr/>
            </a:pPr>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5142841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305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87721504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358045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20065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tx1">
            <a:lumMod val="95000"/>
            <a:alpha val="2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748135"/>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1767623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1486472"/>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7131837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1871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a:gradFill>
                <a:gsLst>
                  <a:gs pos="0">
                    <a:srgbClr val="FFFFFF"/>
                  </a:gs>
                  <a:gs pos="100000">
                    <a:srgbClr val="FFFFFF"/>
                  </a:gs>
                </a:gsLst>
                <a:lin ang="5400000" scaled="0"/>
              </a:gradFill>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a:t>Click to edit Master text styles</a:t>
            </a:r>
          </a:p>
        </p:txBody>
      </p:sp>
    </p:spTree>
    <p:extLst>
      <p:ext uri="{BB962C8B-B14F-4D97-AF65-F5344CB8AC3E}">
        <p14:creationId xmlns:p14="http://schemas.microsoft.com/office/powerpoint/2010/main" val="183529572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98551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6615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3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881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02989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95822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3098" y="2969087"/>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6086218"/>
            <a:ext cx="1422802" cy="304828"/>
          </a:xfrm>
          <a:prstGeom prst="rect">
            <a:avLst/>
          </a:prstGeom>
        </p:spPr>
      </p:pic>
      <p:grpSp>
        <p:nvGrpSpPr>
          <p:cNvPr id="2" name="Group 4"/>
          <p:cNvGrpSpPr>
            <a:grpSpLocks noChangeAspect="1"/>
          </p:cNvGrpSpPr>
          <p:nvPr userDrawn="1"/>
        </p:nvGrpSpPr>
        <p:grpSpPr bwMode="auto">
          <a:xfrm>
            <a:off x="5899908" y="829622"/>
            <a:ext cx="5652456" cy="5355965"/>
            <a:chOff x="3791" y="533"/>
            <a:chExt cx="3632" cy="3441"/>
          </a:xfrm>
        </p:grpSpPr>
        <p:grpSp>
          <p:nvGrpSpPr>
            <p:cNvPr id="8" name="Group 205"/>
            <p:cNvGrpSpPr>
              <a:grpSpLocks/>
            </p:cNvGrpSpPr>
            <p:nvPr userDrawn="1"/>
          </p:nvGrpSpPr>
          <p:grpSpPr bwMode="auto">
            <a:xfrm>
              <a:off x="3791" y="799"/>
              <a:ext cx="3478" cy="2181"/>
              <a:chOff x="3791" y="799"/>
              <a:chExt cx="3478" cy="2181"/>
            </a:xfrm>
          </p:grpSpPr>
          <p:sp>
            <p:nvSpPr>
              <p:cNvPr id="186" name="Rectangle 5"/>
              <p:cNvSpPr>
                <a:spLocks noChangeArrowheads="1"/>
              </p:cNvSpPr>
              <p:nvPr userDrawn="1"/>
            </p:nvSpPr>
            <p:spPr bwMode="auto">
              <a:xfrm>
                <a:off x="7003" y="2634"/>
                <a:ext cx="266" cy="2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7" name="Rectangle 6"/>
              <p:cNvSpPr>
                <a:spLocks noChangeArrowheads="1"/>
              </p:cNvSpPr>
              <p:nvPr userDrawn="1"/>
            </p:nvSpPr>
            <p:spPr bwMode="auto">
              <a:xfrm>
                <a:off x="4360" y="2228"/>
                <a:ext cx="206" cy="75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8" name="Rectangle 7"/>
              <p:cNvSpPr>
                <a:spLocks noChangeArrowheads="1"/>
              </p:cNvSpPr>
              <p:nvPr userDrawn="1"/>
            </p:nvSpPr>
            <p:spPr bwMode="auto">
              <a:xfrm>
                <a:off x="4603" y="2438"/>
                <a:ext cx="332"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9" name="Rectangle 8"/>
              <p:cNvSpPr>
                <a:spLocks noChangeArrowheads="1"/>
              </p:cNvSpPr>
              <p:nvPr userDrawn="1"/>
            </p:nvSpPr>
            <p:spPr bwMode="auto">
              <a:xfrm>
                <a:off x="5266" y="2522"/>
                <a:ext cx="318"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0"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1"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2"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3"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4"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5"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6"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7"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8"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9"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0"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1"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2"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3"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4"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5"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6"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7"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8"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9"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0"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1"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2"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3"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4"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5"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6"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7"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8"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9"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0"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1"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2"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3"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4"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5"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6"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7"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8"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9"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0"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1"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2"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0"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1"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2"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3"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4"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5"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6"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7"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8"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9"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0"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1"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2"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3"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4"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5"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6"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7"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8"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9"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0"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1"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2"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3"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4"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5"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6"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7"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8"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9"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0"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1"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2"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3"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4"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5"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6"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7"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8"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9"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0"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1"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2"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3"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4"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5"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6"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7"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8"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9"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0"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1"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2"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3"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4"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5"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6"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7"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8"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9"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0"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1"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2"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3"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4"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5"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6"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7"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8"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9"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0"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1"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2"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3"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4"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5"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6"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7"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8"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9"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0"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1"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2"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3"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4"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5"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6"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7"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8"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9"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0"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1"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2"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3"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4"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5"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6"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7"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8"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9"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0"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1"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2"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3"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4"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5"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6" name="Rectangle 165"/>
              <p:cNvSpPr>
                <a:spLocks noChangeArrowheads="1"/>
              </p:cNvSpPr>
              <p:nvPr userDrawn="1"/>
            </p:nvSpPr>
            <p:spPr bwMode="auto">
              <a:xfrm>
                <a:off x="5943" y="2466"/>
                <a:ext cx="332"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7"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8"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9" name="Rectangle 168"/>
              <p:cNvSpPr>
                <a:spLocks noChangeArrowheads="1"/>
              </p:cNvSpPr>
              <p:nvPr userDrawn="1"/>
            </p:nvSpPr>
            <p:spPr bwMode="auto">
              <a:xfrm>
                <a:off x="5499" y="1976"/>
                <a:ext cx="281" cy="9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0" name="Rectangle 169"/>
              <p:cNvSpPr>
                <a:spLocks noChangeArrowheads="1"/>
              </p:cNvSpPr>
              <p:nvPr userDrawn="1"/>
            </p:nvSpPr>
            <p:spPr bwMode="auto">
              <a:xfrm>
                <a:off x="5878" y="1458"/>
                <a:ext cx="88" cy="141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1"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2"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3"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4"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5"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6"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7"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8"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9"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0"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1"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2"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3"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4"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5"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6"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7"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8"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9"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0"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1"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2"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3"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4"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5"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6"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7"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8"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9"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0"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1"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2"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3"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4"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5"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10"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9"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0"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1"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2" name="Rectangle 238"/>
            <p:cNvSpPr>
              <a:spLocks noChangeArrowheads="1"/>
            </p:cNvSpPr>
            <p:nvPr userDrawn="1"/>
          </p:nvSpPr>
          <p:spPr bwMode="auto">
            <a:xfrm>
              <a:off x="6237" y="1887"/>
              <a:ext cx="206" cy="10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3" name="Rectangle 239"/>
            <p:cNvSpPr>
              <a:spLocks noChangeArrowheads="1"/>
            </p:cNvSpPr>
            <p:nvPr userDrawn="1"/>
          </p:nvSpPr>
          <p:spPr bwMode="auto">
            <a:xfrm>
              <a:off x="6275" y="1808"/>
              <a:ext cx="135" cy="1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4" name="Rectangle 240"/>
            <p:cNvSpPr>
              <a:spLocks noChangeArrowheads="1"/>
            </p:cNvSpPr>
            <p:nvPr userDrawn="1"/>
          </p:nvSpPr>
          <p:spPr bwMode="auto">
            <a:xfrm>
              <a:off x="6312" y="1756"/>
              <a:ext cx="56" cy="1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5"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6"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7"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8"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9"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0"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1"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2"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3"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4"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5"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6"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7"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8"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9"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0"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1"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2"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3"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4"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5"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6"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7"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8"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9"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0"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1"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2"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3"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4"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5"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6"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7"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8"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9"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0"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1"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2"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3"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4"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5"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6"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7"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8"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9"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0"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1"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2"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3"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4"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5"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6"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7" name="Rectangle 293"/>
            <p:cNvSpPr>
              <a:spLocks noChangeArrowheads="1"/>
            </p:cNvSpPr>
            <p:nvPr userDrawn="1"/>
          </p:nvSpPr>
          <p:spPr bwMode="auto">
            <a:xfrm>
              <a:off x="5163" y="1247"/>
              <a:ext cx="103" cy="162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8"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9"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0"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1" name="Rectangle 297"/>
            <p:cNvSpPr>
              <a:spLocks noChangeArrowheads="1"/>
            </p:cNvSpPr>
            <p:nvPr userDrawn="1"/>
          </p:nvSpPr>
          <p:spPr bwMode="auto">
            <a:xfrm>
              <a:off x="5247" y="1770"/>
              <a:ext cx="8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2"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3"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4" name="Rectangle 300"/>
            <p:cNvSpPr>
              <a:spLocks noChangeArrowheads="1"/>
            </p:cNvSpPr>
            <p:nvPr userDrawn="1"/>
          </p:nvSpPr>
          <p:spPr bwMode="auto">
            <a:xfrm>
              <a:off x="5247" y="1448"/>
              <a:ext cx="38" cy="1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5"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6"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7"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8"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9"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0"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1"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2"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3"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4"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5"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6"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7"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8"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9"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0"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1"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2"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3"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4"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5"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6"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7"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8"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9"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0"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1"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2"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3"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4"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5"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6"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7"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8"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9"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0"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1"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2"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0"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1"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2"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3"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4"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5"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6"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7"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8"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9"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0"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1"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2"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3"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4"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5"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6"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7"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8"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9"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0"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1"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2"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3"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4"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5"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6"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7"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8"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9"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0"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1"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2"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3"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4"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5"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ext uri="{BB962C8B-B14F-4D97-AF65-F5344CB8AC3E}">
        <p14:creationId xmlns:p14="http://schemas.microsoft.com/office/powerpoint/2010/main" val="1335736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682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0870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79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534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430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193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90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216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8754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75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1450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588129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0" tIns="0" rIns="0" bIns="0" anchor="b">
            <a:noAutofit/>
          </a:bodyPr>
          <a:lstStyle>
            <a:lvl1pPr>
              <a:defRPr sz="1961" baseline="0">
                <a:latin typeface="+mn-lt"/>
              </a:defRPr>
            </a:lvl1pPr>
          </a:lstStyle>
          <a:p>
            <a:pPr lvl="0"/>
            <a:r>
              <a:rPr lang="en-US"/>
              <a:t>Click to edit Master text styles</a:t>
            </a:r>
          </a:p>
        </p:txBody>
      </p:sp>
      <p:sp>
        <p:nvSpPr>
          <p:cNvPr id="2" name="Title 1"/>
          <p:cNvSpPr>
            <a:spLocks noGrp="1"/>
          </p:cNvSpPr>
          <p:nvPr>
            <p:ph type="title" hasCustomPrompt="1"/>
          </p:nvPr>
        </p:nvSpPr>
        <p:spPr>
          <a:xfrm>
            <a:off x="269239" y="2981502"/>
            <a:ext cx="11653522" cy="894996"/>
          </a:xfrm>
        </p:spPr>
        <p:txBody>
          <a:bodyPr lIns="0" tIns="0" rIns="0" bIns="0"/>
          <a:lstStyle>
            <a:lvl1pPr>
              <a:defRPr sz="5294"/>
            </a:lvl1pPr>
          </a:lstStyle>
          <a:p>
            <a:r>
              <a:rPr lang="en-US" dirty="0"/>
              <a:t>Click to edit master title style</a:t>
            </a:r>
          </a:p>
        </p:txBody>
      </p:sp>
    </p:spTree>
    <p:extLst>
      <p:ext uri="{BB962C8B-B14F-4D97-AF65-F5344CB8AC3E}">
        <p14:creationId xmlns:p14="http://schemas.microsoft.com/office/powerpoint/2010/main" val="7241654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0" tIns="0" rIns="0" bIns="0"/>
          <a:lstStyle/>
          <a:p>
            <a:r>
              <a:rPr lang="en-US" dirty="0"/>
              <a:t>Click to edit master title style</a:t>
            </a:r>
          </a:p>
        </p:txBody>
      </p:sp>
      <p:sp>
        <p:nvSpPr>
          <p:cNvPr id="5" name="Text Placeholder 4"/>
          <p:cNvSpPr>
            <a:spLocks noGrp="1"/>
          </p:cNvSpPr>
          <p:nvPr>
            <p:ph type="body" sz="quarter" idx="10"/>
          </p:nvPr>
        </p:nvSpPr>
        <p:spPr>
          <a:xfrm>
            <a:off x="269239" y="1635896"/>
            <a:ext cx="11653523" cy="4929479"/>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189084"/>
      </p:ext>
    </p:extLst>
  </p:cSld>
  <p:clrMapOvr>
    <a:masterClrMapping/>
  </p:clrMapOvr>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06726" y="1635916"/>
            <a:ext cx="8516037" cy="4931017"/>
          </a:xfrm>
        </p:spPr>
        <p:txBody>
          <a:bodyPr lIns="0" tIns="0" rIns="0" bIns="0">
            <a:noAutofit/>
          </a:bodyPr>
          <a:lstStyle>
            <a:lvl1pPr>
              <a:defRPr sz="3529"/>
            </a:lvl1pPr>
            <a:lvl2pPr>
              <a:defRPr sz="2745"/>
            </a:lvl2pPr>
            <a:lvl3pPr>
              <a:defRPr sz="2353"/>
            </a:lvl3pPr>
            <a:lvl4pPr>
              <a:defRPr sz="1961"/>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269239" y="1635916"/>
            <a:ext cx="2689274" cy="4931017"/>
          </a:xfrm>
        </p:spPr>
        <p:txBody>
          <a:bodyPr lIns="0" tIns="0" rIns="0" bIns="0">
            <a:noAutofit/>
          </a:bodyPr>
          <a:lstStyle>
            <a:lvl1pPr algn="l" defTabSz="896157" rtl="0" eaLnBrk="1" latinLnBrk="0" hangingPunct="1">
              <a:spcBef>
                <a:spcPct val="0"/>
              </a:spcBef>
              <a:buNone/>
              <a:defRPr lang="en-US" sz="2353" kern="1200" dirty="0" smtClean="0">
                <a:gradFill>
                  <a:gsLst>
                    <a:gs pos="0">
                      <a:schemeClr val="tx1"/>
                    </a:gs>
                    <a:gs pos="100000">
                      <a:schemeClr val="tx1"/>
                    </a:gs>
                  </a:gsLst>
                  <a:lin ang="5400000" scaled="0"/>
                </a:gradFill>
                <a:latin typeface="+mn-lt"/>
                <a:ea typeface="+mj-ea"/>
                <a:cs typeface="+mj-cs"/>
              </a:defRPr>
            </a:lvl1pPr>
            <a:lvl2pPr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4039"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8077" indent="0" algn="l" defTabSz="896157"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5016" indent="0" algn="l" defTabSz="896157"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a:t>Click to edit Master text styles</a:t>
            </a:r>
          </a:p>
        </p:txBody>
      </p:sp>
      <p:sp>
        <p:nvSpPr>
          <p:cNvPr id="3" name="Title 2"/>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265081296"/>
      </p:ext>
    </p:extLst>
  </p:cSld>
  <p:clrMapOvr>
    <a:masterClrMapping/>
  </p:clrMapOvr>
  <p:extLst>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65665" y="2084173"/>
            <a:ext cx="9860673" cy="894996"/>
          </a:xfrm>
        </p:spPr>
        <p:txBody>
          <a:bodyPr/>
          <a:lstStyle>
            <a:lvl1pPr>
              <a:defRPr sz="3529"/>
            </a:lvl1pPr>
          </a:lstStyle>
          <a:p>
            <a:r>
              <a:rPr lang="en-US" dirty="0"/>
              <a:t>Click to edit master title style</a:t>
            </a:r>
          </a:p>
        </p:txBody>
      </p:sp>
    </p:spTree>
    <p:extLst>
      <p:ext uri="{BB962C8B-B14F-4D97-AF65-F5344CB8AC3E}">
        <p14:creationId xmlns:p14="http://schemas.microsoft.com/office/powerpoint/2010/main" val="6548943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635916"/>
            <a:ext cx="2689274" cy="4929460"/>
          </a:xfrm>
        </p:spPr>
        <p:txBody>
          <a:bodyPr vert="horz" lIns="0" tIns="0" rIns="0" bIns="0" rtlCol="0">
            <a:noAutofit/>
          </a:bodyPr>
          <a:lstStyle>
            <a:lvl1pPr>
              <a:defRPr lang="en-US" sz="2353" dirty="0" smtClean="0">
                <a:latin typeface="+mn-lt"/>
                <a:ea typeface="+mj-ea"/>
                <a:cs typeface="+mj-cs"/>
              </a:defRPr>
            </a:lvl1pPr>
          </a:lstStyle>
          <a:p>
            <a:pPr lvl="0">
              <a:spcBef>
                <a:spcPct val="0"/>
              </a:spcBef>
            </a:pPr>
            <a:r>
              <a:rPr lang="en-US"/>
              <a:t>Click to edit Master text styles</a:t>
            </a:r>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16680187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0" tIns="0" rIns="0" bIns="0" anchor="ctr">
            <a:noAutofit/>
          </a:bodyPr>
          <a:lstStyle>
            <a:lvl1pPr>
              <a:lnSpc>
                <a:spcPct val="95000"/>
              </a:lnSpc>
              <a:spcBef>
                <a:spcPts val="0"/>
              </a:spcBef>
              <a:spcAft>
                <a:spcPts val="1600"/>
              </a:spcAft>
              <a:defRPr lang="en-US" sz="3529"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508785"/>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0" tIns="0" rIns="0" bIns="0"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0" tIns="0" rIns="0" bIns="0" rtlCol="0" anchor="t">
            <a:noAutofit/>
          </a:bodyPr>
          <a:lstStyle>
            <a:lvl1pPr>
              <a:defRPr lang="en-US" sz="4705" dirty="0" smtClean="0">
                <a:ea typeface="+mj-ea"/>
                <a:cs typeface="+mj-cs"/>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blipFill>
            <a:blip r:embed="rId2"/>
            <a:tile tx="0" ty="0" sx="100000" sy="100000" flip="none" algn="tl"/>
          </a:blipFill>
          <a:ln>
            <a:noFill/>
          </a:ln>
          <a:extLst/>
        </p:spPr>
        <p:txBody>
          <a:bodyPr vert="horz" wrap="square" lIns="91440" tIns="0" rIns="91440" bIns="0"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122252049"/>
      </p:ext>
    </p:extLst>
  </p:cSld>
  <p:clrMapOvr>
    <a:masterClrMapping/>
  </p:clrMapOvr>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0" tIns="0" rIns="0" bIns="0" rtlCol="0" anchor="ctr">
            <a:noAutofit/>
          </a:bodyPr>
          <a:lstStyle>
            <a:lvl1pPr>
              <a:defRPr lang="en-US" sz="3529" kern="1200" dirty="0" smtClean="0">
                <a:gradFill>
                  <a:gsLst>
                    <a:gs pos="0">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a:t>Click icon to add picture</a:t>
            </a:r>
            <a:endParaRPr lang="en-US" dirty="0"/>
          </a:p>
        </p:txBody>
      </p:sp>
      <p:sp>
        <p:nvSpPr>
          <p:cNvPr id="2" name="Title 1"/>
          <p:cNvSpPr>
            <a:spLocks noGrp="1"/>
          </p:cNvSpPr>
          <p:nvPr>
            <p:ph type="title" hasCustomPrompt="1"/>
          </p:nvPr>
        </p:nvSpPr>
        <p:spPr/>
        <p:txBody>
          <a:bodyPr lIns="0" tIns="0" rIns="0" bIns="0"/>
          <a:lstStyle/>
          <a:p>
            <a:r>
              <a:rPr lang="en-US" dirty="0"/>
              <a:t>Click to edit master title style</a:t>
            </a:r>
          </a:p>
        </p:txBody>
      </p:sp>
    </p:spTree>
    <p:extLst>
      <p:ext uri="{BB962C8B-B14F-4D97-AF65-F5344CB8AC3E}">
        <p14:creationId xmlns:p14="http://schemas.microsoft.com/office/powerpoint/2010/main" val="2656806646"/>
      </p:ext>
    </p:extLst>
  </p:cSld>
  <p:clrMapOvr>
    <a:masterClrMapping/>
  </p:clrMapOvr>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lIns="0" tIns="0" bIns="0"/>
          <a:lstStyle/>
          <a:p>
            <a:r>
              <a:rPr lang="en-US" dirty="0"/>
              <a:t>Click to edit master title style</a:t>
            </a:r>
          </a:p>
        </p:txBody>
      </p:sp>
    </p:spTree>
    <p:extLst>
      <p:ext uri="{BB962C8B-B14F-4D97-AF65-F5344CB8AC3E}">
        <p14:creationId xmlns:p14="http://schemas.microsoft.com/office/powerpoint/2010/main" val="10967358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06086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8377396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049701"/>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0355390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5376199"/>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422848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ogo on Backgroun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118279" y="6193369"/>
            <a:ext cx="10534547" cy="606556"/>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307870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69239" y="1635896"/>
            <a:ext cx="11653523" cy="4931037"/>
          </a:xfrm>
        </p:spPr>
        <p:txBody>
          <a:bodyPr>
            <a:normAutofit/>
          </a:bodyPr>
          <a:lstStyle>
            <a:lvl1pPr>
              <a:spcAft>
                <a:spcPts val="800"/>
              </a:spcAft>
              <a:defRPr sz="2353">
                <a:latin typeface="Consolas" pitchFamily="49" charset="0"/>
                <a:cs typeface="Consolas" pitchFamily="49" charset="0"/>
              </a:defRPr>
            </a:lvl1pPr>
            <a:lvl2pPr>
              <a:spcAft>
                <a:spcPts val="800"/>
              </a:spcAft>
              <a:defRPr sz="2353">
                <a:latin typeface="Consolas" pitchFamily="49" charset="0"/>
                <a:cs typeface="Consolas" pitchFamily="49" charset="0"/>
              </a:defRPr>
            </a:lvl2pPr>
            <a:lvl3pPr>
              <a:spcAft>
                <a:spcPts val="800"/>
              </a:spcAft>
              <a:defRPr sz="2353">
                <a:latin typeface="Consolas" pitchFamily="49" charset="0"/>
                <a:cs typeface="Consolas" pitchFamily="49" charset="0"/>
              </a:defRPr>
            </a:lvl3pPr>
          </a:lstStyle>
          <a:p>
            <a:pPr lvl="0"/>
            <a:r>
              <a:rPr lang="en-US"/>
              <a:t>Click to edit Master text styles</a:t>
            </a:r>
          </a:p>
          <a:p>
            <a:pPr lvl="1"/>
            <a:r>
              <a:rPr lang="en-US"/>
              <a:t>Second level</a:t>
            </a:r>
          </a:p>
          <a:p>
            <a:pPr lvl="2"/>
            <a:r>
              <a:rPr lang="en-US"/>
              <a:t>Third level</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5493154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69239" y="2084173"/>
            <a:ext cx="11653525"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392719729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155448"/>
            <a:ext cx="10972800" cy="1252728"/>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77002"/>
            <a:ext cx="2844800" cy="274639"/>
          </a:xfrm>
          <a:prstGeom prst="rect">
            <a:avLst/>
          </a:prstGeom>
        </p:spPr>
        <p:txBody>
          <a:bodyPr/>
          <a:lstStyle>
            <a:lvl1pPr>
              <a:defRPr/>
            </a:lvl1pPr>
          </a:lstStyle>
          <a:p>
            <a:fld id="{C8B573FB-7890-4E0F-8555-646A2F0B87BB}" type="datetimeFigureOut">
              <a:rPr lang="en-US" smtClean="0"/>
              <a:t>4/21/2017</a:t>
            </a:fld>
            <a:endParaRPr lang="en-US"/>
          </a:p>
        </p:txBody>
      </p:sp>
      <p:sp>
        <p:nvSpPr>
          <p:cNvPr id="5" name="Footer Placeholder 4"/>
          <p:cNvSpPr>
            <a:spLocks noGrp="1"/>
          </p:cNvSpPr>
          <p:nvPr>
            <p:ph type="ftr" sz="quarter" idx="11"/>
          </p:nvPr>
        </p:nvSpPr>
        <p:spPr>
          <a:xfrm>
            <a:off x="3520021" y="6477002"/>
            <a:ext cx="7344834" cy="274639"/>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10938937" y="6477002"/>
            <a:ext cx="977900" cy="274639"/>
          </a:xfrm>
          <a:prstGeom prst="rect">
            <a:avLst/>
          </a:prstGeom>
        </p:spPr>
        <p:txBody>
          <a:bodyPr/>
          <a:lstStyle>
            <a:lvl1pPr>
              <a:defRPr/>
            </a:lvl1pPr>
          </a:lstStyle>
          <a:p>
            <a:fld id="{6056E911-2FAF-448F-B36A-F4C94B4EBDF9}" type="slidenum">
              <a:rPr lang="en-US" smtClean="0"/>
              <a:t>‹#›</a:t>
            </a:fld>
            <a:endParaRPr lang="en-US"/>
          </a:p>
        </p:txBody>
      </p:sp>
    </p:spTree>
    <p:extLst>
      <p:ext uri="{BB962C8B-B14F-4D97-AF65-F5344CB8AC3E}">
        <p14:creationId xmlns:p14="http://schemas.microsoft.com/office/powerpoint/2010/main" val="2380856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Title Only - dark blue">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926246"/>
            <a:ext cx="11653522" cy="894996"/>
          </a:xfrm>
        </p:spPr>
        <p:txBody>
          <a:bodyPr/>
          <a:lstStyle>
            <a:lvl1pPr algn="ctr">
              <a:defRPr sz="647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894401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51" y="1447802"/>
            <a:ext cx="11151917" cy="2382191"/>
          </a:xfrm>
        </p:spPr>
        <p:txBody>
          <a:bodyPr/>
          <a:lstStyle>
            <a:lvl1pPr marL="459793" indent="-459793">
              <a:buClr>
                <a:srgbClr val="FFFFFF"/>
              </a:buClr>
              <a:buSzPct val="70000"/>
              <a:buFontTx/>
              <a:buBlip>
                <a:blip r:embed="rId2"/>
              </a:buBlip>
              <a:defRPr sz="3998">
                <a:solidFill>
                  <a:schemeClr val="accent2"/>
                </a:solidFill>
              </a:defRPr>
            </a:lvl1pPr>
            <a:lvl2pPr marL="854589" indent="-394796">
              <a:buClr>
                <a:srgbClr val="FFFFFF"/>
              </a:buClr>
              <a:buSzPct val="70000"/>
              <a:buFontTx/>
              <a:buBlip>
                <a:blip r:embed="rId2"/>
              </a:buBlip>
              <a:defRPr sz="3198">
                <a:solidFill>
                  <a:schemeClr val="tx2"/>
                </a:solidFill>
              </a:defRPr>
            </a:lvl2pPr>
            <a:lvl3pPr marL="1257311" indent="-402724">
              <a:buClr>
                <a:srgbClr val="FFFFFF"/>
              </a:buClr>
              <a:buSzPct val="70000"/>
              <a:buFontTx/>
              <a:buBlip>
                <a:blip r:embed="rId2"/>
              </a:buBlip>
              <a:defRPr sz="2798">
                <a:solidFill>
                  <a:schemeClr val="tx2"/>
                </a:solidFill>
              </a:defRPr>
            </a:lvl3pPr>
            <a:lvl4pPr marL="1602944" indent="-345640">
              <a:buClr>
                <a:srgbClr val="FFFFFF"/>
              </a:buClr>
              <a:buSzPct val="70000"/>
              <a:buFontTx/>
              <a:buBlip>
                <a:blip r:embed="rId2"/>
              </a:buBlip>
              <a:defRPr sz="2398">
                <a:solidFill>
                  <a:schemeClr val="tx2"/>
                </a:solidFill>
              </a:defRPr>
            </a:lvl4pPr>
            <a:lvl5pPr marL="1939080" indent="-336128">
              <a:buClr>
                <a:srgbClr val="FFFFFF"/>
              </a:buClr>
              <a:buSzPct val="70000"/>
              <a:buFontTx/>
              <a:buBlip>
                <a:blip r:embed="rId2"/>
              </a:buBlip>
              <a:defRPr sz="2398">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06340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White Title and Cont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2" cap="none" baseline="0">
                <a:solidFill>
                  <a:srgbClr val="0D5387"/>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14" name="Text Placeholder 13"/>
          <p:cNvSpPr>
            <a:spLocks noGrp="1"/>
          </p:cNvSpPr>
          <p:nvPr>
            <p:ph type="body" sz="quarter" idx="14"/>
          </p:nvPr>
        </p:nvSpPr>
        <p:spPr>
          <a:xfrm>
            <a:off x="269239" y="1337046"/>
            <a:ext cx="11653523" cy="387414"/>
          </a:xfrm>
        </p:spPr>
        <p:txBody>
          <a:bodyPr lIns="182880" tIns="0" rIns="0" bIns="0"/>
          <a:lstStyle>
            <a:lvl1pPr>
              <a:lnSpc>
                <a:spcPct val="90000"/>
              </a:lnSpc>
              <a:defRPr sz="3919" baseline="0">
                <a:solidFill>
                  <a:schemeClr val="tx1"/>
                </a:solidFill>
                <a:latin typeface="Segoe UI Light" pitchFamily="34" charset="0"/>
              </a:defRPr>
            </a:lvl1pPr>
            <a:lvl2pPr marL="0" marR="0" indent="0" algn="l" defTabSz="118410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1"/>
            <a:endParaRPr lang="en-US" dirty="0"/>
          </a:p>
        </p:txBody>
      </p:sp>
    </p:spTree>
    <p:extLst>
      <p:ext uri="{BB962C8B-B14F-4D97-AF65-F5344CB8AC3E}">
        <p14:creationId xmlns:p14="http://schemas.microsoft.com/office/powerpoint/2010/main" val="39792930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3"/>
            <a:ext cx="11151917" cy="757131"/>
          </a:xfrm>
        </p:spPr>
        <p:txBody>
          <a:bodyPr/>
          <a:lstStyle>
            <a:lvl1pPr>
              <a:defRPr sz="5460"/>
            </a:lvl1pPr>
          </a:lstStyle>
          <a:p>
            <a:r>
              <a:rPr lang="en-US"/>
              <a:t>Click to edit Master title style</a:t>
            </a:r>
            <a:endParaRPr lang="en-US" dirty="0"/>
          </a:p>
        </p:txBody>
      </p:sp>
      <p:sp>
        <p:nvSpPr>
          <p:cNvPr id="3" name="Text Placeholder 2"/>
          <p:cNvSpPr>
            <a:spLocks noGrp="1"/>
          </p:cNvSpPr>
          <p:nvPr>
            <p:ph type="body" idx="1"/>
          </p:nvPr>
        </p:nvSpPr>
        <p:spPr>
          <a:xfrm>
            <a:off x="519248" y="1447813"/>
            <a:ext cx="5487830" cy="443199"/>
          </a:xfrm>
        </p:spPr>
        <p:txBody>
          <a:bodyPr anchor="b"/>
          <a:lstStyle>
            <a:lvl1pPr marL="0" indent="0">
              <a:lnSpc>
                <a:spcPct val="90000"/>
              </a:lnSpc>
              <a:spcBef>
                <a:spcPts val="0"/>
              </a:spcBef>
              <a:buNone/>
              <a:defRPr sz="3197" b="0">
                <a:latin typeface="Segoe UI Light" pitchFamily="34" charset="0"/>
              </a:defRPr>
            </a:lvl1pPr>
            <a:lvl2pPr marL="456605" indent="0">
              <a:buNone/>
              <a:defRPr sz="1998" b="1"/>
            </a:lvl2pPr>
            <a:lvl3pPr marL="913218" indent="0">
              <a:buNone/>
              <a:defRPr sz="1864" b="1"/>
            </a:lvl3pPr>
            <a:lvl4pPr marL="1369825" indent="0">
              <a:buNone/>
              <a:defRPr sz="1600" b="1"/>
            </a:lvl4pPr>
            <a:lvl5pPr marL="1826435" indent="0">
              <a:buNone/>
              <a:defRPr sz="1600" b="1"/>
            </a:lvl5pPr>
            <a:lvl6pPr marL="2283036" indent="0">
              <a:buNone/>
              <a:defRPr sz="1600" b="1"/>
            </a:lvl6pPr>
            <a:lvl7pPr marL="2739650" indent="0">
              <a:buNone/>
              <a:defRPr sz="1600" b="1"/>
            </a:lvl7pPr>
            <a:lvl8pPr marL="3196259" indent="0">
              <a:buNone/>
              <a:defRPr sz="1600" b="1"/>
            </a:lvl8pPr>
            <a:lvl9pPr marL="3652868"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183335" y="1447813"/>
            <a:ext cx="5487830" cy="443199"/>
          </a:xfrm>
        </p:spPr>
        <p:txBody>
          <a:bodyPr anchor="b"/>
          <a:lstStyle>
            <a:lvl1pPr marL="0" indent="0">
              <a:lnSpc>
                <a:spcPct val="90000"/>
              </a:lnSpc>
              <a:spcBef>
                <a:spcPts val="0"/>
              </a:spcBef>
              <a:buNone/>
              <a:defRPr sz="3197" b="0">
                <a:latin typeface="Segoe UI Light" pitchFamily="34" charset="0"/>
              </a:defRPr>
            </a:lvl1pPr>
            <a:lvl2pPr marL="456605" indent="0">
              <a:buNone/>
              <a:defRPr sz="1998" b="1"/>
            </a:lvl2pPr>
            <a:lvl3pPr marL="913218" indent="0">
              <a:buNone/>
              <a:defRPr sz="1864" b="1"/>
            </a:lvl3pPr>
            <a:lvl4pPr marL="1369825" indent="0">
              <a:buNone/>
              <a:defRPr sz="1600" b="1"/>
            </a:lvl4pPr>
            <a:lvl5pPr marL="1826435" indent="0">
              <a:buNone/>
              <a:defRPr sz="1600" b="1"/>
            </a:lvl5pPr>
            <a:lvl6pPr marL="2283036" indent="0">
              <a:buNone/>
              <a:defRPr sz="1600" b="1"/>
            </a:lvl6pPr>
            <a:lvl7pPr marL="2739650" indent="0">
              <a:buNone/>
              <a:defRPr sz="1600" b="1"/>
            </a:lvl7pPr>
            <a:lvl8pPr marL="3196259" indent="0">
              <a:buNone/>
              <a:defRPr sz="1600" b="1"/>
            </a:lvl8pPr>
            <a:lvl9pPr marL="3652868" indent="0">
              <a:buNone/>
              <a:defRPr sz="1600" b="1"/>
            </a:lvl9pPr>
          </a:lstStyle>
          <a:p>
            <a:pPr lvl="0"/>
            <a:r>
              <a:rPr lang="en-US"/>
              <a:t>Click to edit Master text styles</a:t>
            </a:r>
          </a:p>
        </p:txBody>
      </p:sp>
      <p:sp>
        <p:nvSpPr>
          <p:cNvPr id="12" name="Text Placeholder 11"/>
          <p:cNvSpPr>
            <a:spLocks noGrp="1"/>
          </p:cNvSpPr>
          <p:nvPr>
            <p:ph type="body" sz="quarter" idx="10"/>
          </p:nvPr>
        </p:nvSpPr>
        <p:spPr>
          <a:xfrm>
            <a:off x="519116" y="2230441"/>
            <a:ext cx="5487964" cy="2442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p:cNvSpPr>
            <a:spLocks noGrp="1"/>
          </p:cNvSpPr>
          <p:nvPr>
            <p:ph type="body" sz="quarter" idx="11"/>
          </p:nvPr>
        </p:nvSpPr>
        <p:spPr>
          <a:xfrm>
            <a:off x="6183202" y="2230440"/>
            <a:ext cx="5487964" cy="24423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51921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3"/>
            <a:ext cx="11151917" cy="757131"/>
          </a:xfrm>
        </p:spPr>
        <p:txBody>
          <a:bodyPr/>
          <a:lstStyle>
            <a:lvl1pPr>
              <a:defRPr sz="5460"/>
            </a:lvl1pPr>
          </a:lstStyle>
          <a:p>
            <a:r>
              <a:rPr lang="en-US"/>
              <a:t>Click to edit Master title style</a:t>
            </a:r>
            <a:endParaRPr lang="en-US" dirty="0"/>
          </a:p>
        </p:txBody>
      </p:sp>
    </p:spTree>
    <p:extLst>
      <p:ext uri="{BB962C8B-B14F-4D97-AF65-F5344CB8AC3E}">
        <p14:creationId xmlns:p14="http://schemas.microsoft.com/office/powerpoint/2010/main" val="422777221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58686" y="147878"/>
            <a:ext cx="1662233" cy="382281"/>
          </a:xfrm>
          <a:prstGeom prst="rect">
            <a:avLst/>
          </a:prstGeom>
        </p:spPr>
      </p:pic>
      <p:pic>
        <p:nvPicPr>
          <p:cNvPr id="4" name="Picture 3"/>
          <p:cNvPicPr/>
          <p:nvPr userDrawn="1"/>
        </p:nvPicPr>
        <p:blipFill>
          <a:blip r:embed="rId3">
            <a:extLst>
              <a:ext uri="{28A0092B-C50C-407E-A947-70E740481C1C}">
                <a14:useLocalDpi xmlns:a14="http://schemas.microsoft.com/office/drawing/2010/main" val="0"/>
              </a:ext>
            </a:extLst>
          </a:blip>
          <a:stretch>
            <a:fillRect/>
          </a:stretch>
        </p:blipFill>
        <p:spPr>
          <a:xfrm>
            <a:off x="10814604" y="6387036"/>
            <a:ext cx="1180772" cy="328295"/>
          </a:xfrm>
          <a:prstGeom prst="rect">
            <a:avLst/>
          </a:prstGeom>
        </p:spPr>
      </p:pic>
    </p:spTree>
    <p:extLst>
      <p:ext uri="{BB962C8B-B14F-4D97-AF65-F5344CB8AC3E}">
        <p14:creationId xmlns:p14="http://schemas.microsoft.com/office/powerpoint/2010/main" val="225249100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 white">
    <p:spTree>
      <p:nvGrpSpPr>
        <p:cNvPr id="1" name=""/>
        <p:cNvGrpSpPr/>
        <p:nvPr/>
      </p:nvGrpSpPr>
      <p:grpSpPr>
        <a:xfrm>
          <a:off x="0" y="0"/>
          <a:ext cx="0" cy="0"/>
          <a:chOff x="0" y="0"/>
          <a:chExt cx="0" cy="0"/>
        </a:xfrm>
      </p:grpSpPr>
      <p:sp>
        <p:nvSpPr>
          <p:cNvPr id="2" name="Rectangle 1"/>
          <p:cNvSpPr/>
          <p:nvPr userDrawn="1"/>
        </p:nvSpPr>
        <p:spPr bwMode="auto">
          <a:xfrm>
            <a:off x="9542034" y="5938224"/>
            <a:ext cx="2649967" cy="919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62" tIns="45682" rIns="91362" bIns="45682" numCol="1" rtlCol="0" anchor="ctr" anchorCtr="0" compatLnSpc="1">
            <a:prstTxWarp prst="textNoShape">
              <a:avLst/>
            </a:prstTxWarp>
          </a:bodyPr>
          <a:lstStyle/>
          <a:p>
            <a:pPr marL="0" marR="0" lvl="0" indent="0" algn="ctr" defTabSz="913288" rtl="0" eaLnBrk="1" fontAlgn="base" latinLnBrk="0" hangingPunct="1">
              <a:lnSpc>
                <a:spcPct val="100000"/>
              </a:lnSpc>
              <a:spcBef>
                <a:spcPct val="0"/>
              </a:spcBef>
              <a:spcAft>
                <a:spcPct val="0"/>
              </a:spcAft>
              <a:buClrTx/>
              <a:buSzTx/>
              <a:buFontTx/>
              <a:buNone/>
              <a:tabLst/>
              <a:defRPr/>
            </a:pPr>
            <a:endParaRPr kumimoji="0" lang="en-US" sz="219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62617120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3"/>
            <a:ext cx="11151917" cy="757131"/>
          </a:xfrm>
        </p:spPr>
        <p:txBody>
          <a:bodyPr/>
          <a:lstStyle>
            <a:lvl1pPr>
              <a:defRPr sz="5460"/>
            </a:lvl1pPr>
          </a:lstStyle>
          <a:p>
            <a:r>
              <a:rPr lang="en-US"/>
              <a:t>Click to edit Master title style</a:t>
            </a:r>
            <a:endParaRPr lang="en-US" dirty="0"/>
          </a:p>
        </p:txBody>
      </p:sp>
      <p:sp>
        <p:nvSpPr>
          <p:cNvPr id="3" name="Text Placeholder 2"/>
          <p:cNvSpPr>
            <a:spLocks noGrp="1"/>
          </p:cNvSpPr>
          <p:nvPr>
            <p:ph type="body" idx="1"/>
          </p:nvPr>
        </p:nvSpPr>
        <p:spPr>
          <a:xfrm>
            <a:off x="519249" y="1247204"/>
            <a:ext cx="3442644" cy="886397"/>
          </a:xfrm>
        </p:spPr>
        <p:txBody>
          <a:bodyPr anchor="b"/>
          <a:lstStyle>
            <a:lvl1pPr marL="0" indent="0">
              <a:lnSpc>
                <a:spcPct val="90000"/>
              </a:lnSpc>
              <a:spcBef>
                <a:spcPts val="0"/>
              </a:spcBef>
              <a:buNone/>
              <a:defRPr sz="3200" b="1">
                <a:latin typeface="Segoe UI Light" pitchFamily="34" charset="0"/>
              </a:defRPr>
            </a:lvl1pPr>
            <a:lvl2pPr marL="456605" indent="0">
              <a:buNone/>
              <a:defRPr sz="1998" b="1"/>
            </a:lvl2pPr>
            <a:lvl3pPr marL="913218" indent="0">
              <a:buNone/>
              <a:defRPr sz="1864" b="1"/>
            </a:lvl3pPr>
            <a:lvl4pPr marL="1369825" indent="0">
              <a:buNone/>
              <a:defRPr sz="1600" b="1"/>
            </a:lvl4pPr>
            <a:lvl5pPr marL="1826435" indent="0">
              <a:buNone/>
              <a:defRPr sz="1600" b="1"/>
            </a:lvl5pPr>
            <a:lvl6pPr marL="2283036" indent="0">
              <a:buNone/>
              <a:defRPr sz="1600" b="1"/>
            </a:lvl6pPr>
            <a:lvl7pPr marL="2739650" indent="0">
              <a:buNone/>
              <a:defRPr sz="1600" b="1"/>
            </a:lvl7pPr>
            <a:lvl8pPr marL="3196259" indent="0">
              <a:buNone/>
              <a:defRPr sz="1600" b="1"/>
            </a:lvl8pPr>
            <a:lvl9pPr marL="3652868"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114468" y="1247204"/>
            <a:ext cx="3658368" cy="886397"/>
          </a:xfrm>
        </p:spPr>
        <p:txBody>
          <a:bodyPr anchor="b"/>
          <a:lstStyle>
            <a:lvl1pPr marL="0" indent="0">
              <a:lnSpc>
                <a:spcPct val="90000"/>
              </a:lnSpc>
              <a:spcBef>
                <a:spcPts val="0"/>
              </a:spcBef>
              <a:buNone/>
              <a:defRPr sz="3200" b="1">
                <a:latin typeface="Segoe UI Light" pitchFamily="34" charset="0"/>
              </a:defRPr>
            </a:lvl1pPr>
            <a:lvl2pPr marL="456605" indent="0">
              <a:buNone/>
              <a:defRPr sz="1998" b="1"/>
            </a:lvl2pPr>
            <a:lvl3pPr marL="913218" indent="0">
              <a:buNone/>
              <a:defRPr sz="1864" b="1"/>
            </a:lvl3pPr>
            <a:lvl4pPr marL="1369825" indent="0">
              <a:buNone/>
              <a:defRPr sz="1600" b="1"/>
            </a:lvl4pPr>
            <a:lvl5pPr marL="1826435" indent="0">
              <a:buNone/>
              <a:defRPr sz="1600" b="1"/>
            </a:lvl5pPr>
            <a:lvl6pPr marL="2283036" indent="0">
              <a:buNone/>
              <a:defRPr sz="1600" b="1"/>
            </a:lvl6pPr>
            <a:lvl7pPr marL="2739650" indent="0">
              <a:buNone/>
              <a:defRPr sz="1600" b="1"/>
            </a:lvl7pPr>
            <a:lvl8pPr marL="3196259" indent="0">
              <a:buNone/>
              <a:defRPr sz="1600" b="1"/>
            </a:lvl8pPr>
            <a:lvl9pPr marL="3652868" indent="0">
              <a:buNone/>
              <a:defRPr sz="1600" b="1"/>
            </a:lvl9pPr>
          </a:lstStyle>
          <a:p>
            <a:pPr lvl="0"/>
            <a:r>
              <a:rPr lang="en-US" dirty="0"/>
              <a:t>Click to edit Master text styles</a:t>
            </a:r>
          </a:p>
        </p:txBody>
      </p:sp>
      <p:sp>
        <p:nvSpPr>
          <p:cNvPr id="12" name="Text Placeholder 11"/>
          <p:cNvSpPr>
            <a:spLocks noGrp="1"/>
          </p:cNvSpPr>
          <p:nvPr>
            <p:ph type="body" sz="quarter" idx="10"/>
          </p:nvPr>
        </p:nvSpPr>
        <p:spPr>
          <a:xfrm>
            <a:off x="519117" y="2230441"/>
            <a:ext cx="3442728" cy="2196883"/>
          </a:xfrm>
        </p:spPr>
        <p:txBody>
          <a:bodyPr/>
          <a:lstStyle>
            <a:lvl1pPr>
              <a:defRPr sz="2800" b="0"/>
            </a:lvl1pPr>
            <a:lvl2pPr>
              <a:defRPr sz="2400" b="0"/>
            </a:lvl2pPr>
            <a:lvl3pPr>
              <a:defRPr sz="2000" b="0"/>
            </a:lvl3pPr>
            <a:lvl4pPr>
              <a:defRPr sz="1800" b="0"/>
            </a:lvl4pPr>
            <a:lvl5pPr>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p:cNvSpPr>
            <a:spLocks noGrp="1"/>
          </p:cNvSpPr>
          <p:nvPr>
            <p:ph type="body" sz="quarter" idx="11"/>
          </p:nvPr>
        </p:nvSpPr>
        <p:spPr>
          <a:xfrm>
            <a:off x="4114286" y="2230440"/>
            <a:ext cx="3658457" cy="2196883"/>
          </a:xfrm>
        </p:spPr>
        <p:txBody>
          <a:bodyPr/>
          <a:lstStyle>
            <a:lvl1pPr>
              <a:defRPr sz="2800" b="0"/>
            </a:lvl1pPr>
            <a:lvl2pPr>
              <a:defRPr sz="2400" b="0"/>
            </a:lvl2pPr>
            <a:lvl3pPr>
              <a:defRPr sz="2000" b="0"/>
            </a:lvl3pPr>
            <a:lvl4pPr>
              <a:defRPr sz="1800" b="0"/>
            </a:lvl4pPr>
            <a:lvl5pPr>
              <a:defRPr sz="18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4"/>
          <p:cNvSpPr>
            <a:spLocks noGrp="1"/>
          </p:cNvSpPr>
          <p:nvPr>
            <p:ph type="body" sz="quarter" idx="12"/>
          </p:nvPr>
        </p:nvSpPr>
        <p:spPr>
          <a:xfrm>
            <a:off x="7925372" y="1247204"/>
            <a:ext cx="3748564" cy="886397"/>
          </a:xfrm>
        </p:spPr>
        <p:txBody>
          <a:bodyPr anchor="b"/>
          <a:lstStyle>
            <a:lvl1pPr marL="0" indent="0">
              <a:lnSpc>
                <a:spcPct val="90000"/>
              </a:lnSpc>
              <a:spcBef>
                <a:spcPts val="0"/>
              </a:spcBef>
              <a:buNone/>
              <a:defRPr sz="3200" b="1">
                <a:latin typeface="Segoe UI Light" pitchFamily="34" charset="0"/>
              </a:defRPr>
            </a:lvl1pPr>
            <a:lvl2pPr marL="456605" indent="0">
              <a:buNone/>
              <a:defRPr sz="1998" b="1"/>
            </a:lvl2pPr>
            <a:lvl3pPr marL="913218" indent="0">
              <a:buNone/>
              <a:defRPr sz="1864" b="1"/>
            </a:lvl3pPr>
            <a:lvl4pPr marL="1369825" indent="0">
              <a:buNone/>
              <a:defRPr sz="1600" b="1"/>
            </a:lvl4pPr>
            <a:lvl5pPr marL="1826435" indent="0">
              <a:buNone/>
              <a:defRPr sz="1600" b="1"/>
            </a:lvl5pPr>
            <a:lvl6pPr marL="2283036" indent="0">
              <a:buNone/>
              <a:defRPr sz="1600" b="1"/>
            </a:lvl6pPr>
            <a:lvl7pPr marL="2739650" indent="0">
              <a:buNone/>
              <a:defRPr sz="1600" b="1"/>
            </a:lvl7pPr>
            <a:lvl8pPr marL="3196259" indent="0">
              <a:buNone/>
              <a:defRPr sz="1600" b="1"/>
            </a:lvl8pPr>
            <a:lvl9pPr marL="3652868" indent="0">
              <a:buNone/>
              <a:defRPr sz="1600" b="1"/>
            </a:lvl9pPr>
          </a:lstStyle>
          <a:p>
            <a:pPr lvl="0"/>
            <a:r>
              <a:rPr lang="en-US" dirty="0"/>
              <a:t>Click to edit Master text styles</a:t>
            </a:r>
          </a:p>
        </p:txBody>
      </p:sp>
      <p:sp>
        <p:nvSpPr>
          <p:cNvPr id="8" name="Text Placeholder 11"/>
          <p:cNvSpPr>
            <a:spLocks noGrp="1"/>
          </p:cNvSpPr>
          <p:nvPr>
            <p:ph type="body" sz="quarter" idx="13"/>
          </p:nvPr>
        </p:nvSpPr>
        <p:spPr>
          <a:xfrm>
            <a:off x="7925183" y="2230440"/>
            <a:ext cx="3748657" cy="2196883"/>
          </a:xfrm>
        </p:spPr>
        <p:txBody>
          <a:bodyPr/>
          <a:lstStyle>
            <a:lvl1pPr>
              <a:defRPr sz="2800" b="0"/>
            </a:lvl1pPr>
            <a:lvl2pPr>
              <a:defRPr sz="2400" b="0"/>
            </a:lvl2pPr>
            <a:lvl3pPr>
              <a:defRPr sz="2000" b="0"/>
            </a:lvl3pPr>
            <a:lvl4pPr>
              <a:defRPr sz="1800" b="0"/>
            </a:lvl4pPr>
            <a:lvl5pPr>
              <a:defRPr sz="1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73408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8" cy="747897"/>
          </a:xfrm>
        </p:spPr>
        <p:txBody>
          <a:bodyPr/>
          <a:lstStyle>
            <a:lvl1pPr>
              <a:defRPr sz="5398"/>
            </a:lvl1pPr>
          </a:lstStyle>
          <a:p>
            <a:r>
              <a:rPr lang="en-US"/>
              <a:t>Click to edit Master title style</a:t>
            </a:r>
            <a:endParaRPr lang="en-US" dirty="0"/>
          </a:p>
        </p:txBody>
      </p:sp>
      <p:sp>
        <p:nvSpPr>
          <p:cNvPr id="5" name="Text Placeholder 4"/>
          <p:cNvSpPr>
            <a:spLocks noGrp="1"/>
          </p:cNvSpPr>
          <p:nvPr>
            <p:ph type="body" sz="quarter" idx="10"/>
          </p:nvPr>
        </p:nvSpPr>
        <p:spPr>
          <a:xfrm>
            <a:off x="519248" y="1447799"/>
            <a:ext cx="11151918" cy="946413"/>
          </a:xfrm>
        </p:spPr>
        <p:txBody>
          <a:bodyPr/>
          <a:lstStyle>
            <a:lvl1pPr marL="3174"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4"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564" indent="-40312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550" indent="-3459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014" indent="-33646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3630849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46340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hyperlink" Target="http://bit.ly/gabc17labs" TargetMode="Externa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bit.ly/gabc17msp-hols" TargetMode="Externa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3.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3.png"/><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5.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theme" Target="../theme/theme6.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TextBox 18"/>
          <p:cNvSpPr txBox="1"/>
          <p:nvPr userDrawn="1"/>
        </p:nvSpPr>
        <p:spPr>
          <a:xfrm>
            <a:off x="-76200" y="6357445"/>
            <a:ext cx="1274708"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a:t>
            </a:r>
            <a:r>
              <a:rPr lang="en-US" sz="1600" i="1" dirty="0" err="1">
                <a:gradFill>
                  <a:gsLst>
                    <a:gs pos="2917">
                      <a:schemeClr val="tx1"/>
                    </a:gs>
                    <a:gs pos="30000">
                      <a:schemeClr val="tx1"/>
                    </a:gs>
                  </a:gsLst>
                  <a:lin ang="5400000" scaled="0"/>
                </a:gradFill>
              </a:rPr>
              <a:t>mbenko</a:t>
            </a:r>
            <a:endParaRPr lang="en-US" sz="1600" i="1" dirty="0">
              <a:gradFill>
                <a:gsLst>
                  <a:gs pos="2917">
                    <a:schemeClr val="tx1"/>
                  </a:gs>
                  <a:gs pos="30000">
                    <a:schemeClr val="tx1"/>
                  </a:gs>
                </a:gsLst>
                <a:lin ang="5400000" scaled="0"/>
              </a:gradFill>
            </a:endParaRPr>
          </a:p>
        </p:txBody>
      </p:sp>
      <p:sp>
        <p:nvSpPr>
          <p:cNvPr id="20" name="TextBox 19"/>
          <p:cNvSpPr txBox="1"/>
          <p:nvPr userDrawn="1"/>
        </p:nvSpPr>
        <p:spPr>
          <a:xfrm>
            <a:off x="8860794" y="6042392"/>
            <a:ext cx="3371757" cy="815608"/>
          </a:xfrm>
          <a:prstGeom prst="rect">
            <a:avLst/>
          </a:prstGeom>
          <a:noFill/>
        </p:spPr>
        <p:txBody>
          <a:bodyPr wrap="none" lIns="182880" tIns="146304" rIns="182880" bIns="146304" rtlCol="0">
            <a:spAutoFit/>
          </a:bodyPr>
          <a:lstStyle/>
          <a:p>
            <a:pPr>
              <a:lnSpc>
                <a:spcPct val="90000"/>
              </a:lnSpc>
              <a:spcAft>
                <a:spcPts val="600"/>
              </a:spcAft>
            </a:pPr>
            <a:r>
              <a:rPr lang="en-US" sz="1600" dirty="0"/>
              <a:t>Content </a:t>
            </a:r>
            <a:r>
              <a:rPr lang="en-US" sz="1600" dirty="0">
                <a:hlinkClick r:id="rId21"/>
              </a:rPr>
              <a:t>http://bit.ly/gabc17labs</a:t>
            </a:r>
            <a:r>
              <a:rPr lang="en-US" sz="1600" dirty="0"/>
              <a:t>  </a:t>
            </a:r>
          </a:p>
          <a:p>
            <a:pPr>
              <a:lnSpc>
                <a:spcPct val="90000"/>
              </a:lnSpc>
              <a:spcAft>
                <a:spcPts val="600"/>
              </a:spcAft>
            </a:pPr>
            <a:r>
              <a:rPr lang="en-US" sz="1600" i="1" dirty="0">
                <a:gradFill>
                  <a:gsLst>
                    <a:gs pos="2917">
                      <a:schemeClr val="tx1"/>
                    </a:gs>
                    <a:gs pos="30000">
                      <a:schemeClr val="tx1"/>
                    </a:gs>
                  </a:gsLst>
                  <a:lin ang="5400000" scaled="0"/>
                </a:gradFill>
              </a:rPr>
              <a:t>Labs </a:t>
            </a:r>
            <a:r>
              <a:rPr lang="en-US" sz="1600" i="1" dirty="0">
                <a:gradFill>
                  <a:gsLst>
                    <a:gs pos="2917">
                      <a:schemeClr val="tx1"/>
                    </a:gs>
                    <a:gs pos="30000">
                      <a:schemeClr val="tx1"/>
                    </a:gs>
                  </a:gsLst>
                  <a:lin ang="5400000" scaled="0"/>
                </a:gradFill>
                <a:hlinkClick r:id="rId22"/>
              </a:rPr>
              <a:t>http://bit.ly/gabc17msp-hols</a:t>
            </a:r>
            <a:r>
              <a:rPr lang="en-US" sz="1600" i="1"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14" r:id="rId11"/>
    <p:sldLayoutId id="2147483916" r:id="rId12"/>
    <p:sldLayoutId id="2147484120" r:id="rId13"/>
    <p:sldLayoutId id="2147484121" r:id="rId14"/>
    <p:sldLayoutId id="2147484122" r:id="rId15"/>
    <p:sldLayoutId id="2147484123" r:id="rId16"/>
    <p:sldLayoutId id="2147484124" r:id="rId17"/>
    <p:sldLayoutId id="2147484125" r:id="rId18"/>
    <p:sldLayoutId id="214748415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6" name="TextBox 5"/>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876295932"/>
      </p:ext>
    </p:extLst>
  </p:cSld>
  <p:clrMap bg1="dk1" tx1="lt1" bg2="dk2" tx2="lt2" accent1="accent1" accent2="accent2" accent3="accent3" accent4="accent4" accent5="accent5" accent6="accent6" hlink="hlink" folHlink="folHlink"/>
  <p:sldLayoutIdLst>
    <p:sldLayoutId id="2147483994" r:id="rId1"/>
    <p:sldLayoutId id="2147483995" r:id="rId2"/>
    <p:sldLayoutId id="2147483996"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10" r:id="rId14"/>
    <p:sldLayoutId id="2147484011" r:id="rId15"/>
    <p:sldLayoutId id="2147484012" r:id="rId16"/>
    <p:sldLayoutId id="2147484013" r:id="rId17"/>
    <p:sldLayoutId id="2147484014" r:id="rId18"/>
    <p:sldLayoutId id="2147484015"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13298396"/>
      </p:ext>
    </p:extLst>
  </p:cSld>
  <p:clrMap bg1="dk1" tx1="lt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70" r:id="rId20"/>
    <p:sldLayoutId id="2147484071"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44259373"/>
      </p:ext>
    </p:extLst>
  </p:cSld>
  <p:clrMap bg1="dk1" tx1="lt1" bg2="dk2" tx2="lt2" accent1="accent1" accent2="accent2" accent3="accent3" accent4="accent4" accent5="accent5" accent6="accent6" hlink="hlink" folHlink="folHlink"/>
  <p:sldLayoutIdLst>
    <p:sldLayoutId id="2147484073"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C35EA4"/>
          </p15:clr>
        </p15:guide>
        <p15:guide id="2" pos="7661">
          <p15:clr>
            <a:srgbClr val="C35EA4"/>
          </p15:clr>
        </p15:guide>
        <p15:guide id="3" orient="horz" pos="187">
          <p15:clr>
            <a:srgbClr val="C35EA4"/>
          </p15:clr>
        </p15:guide>
        <p15:guide id="4" orient="horz" pos="4219">
          <p15:clr>
            <a:srgbClr val="C35EA4"/>
          </p15:clr>
        </p15:guide>
        <p15:guide id="5" pos="3917">
          <p15:clr>
            <a:srgbClr val="C35EA4"/>
          </p15:clr>
        </p15:guide>
        <p15:guide id="6" orient="horz" pos="955">
          <p15:clr>
            <a:srgbClr val="C35EA4"/>
          </p15:clr>
        </p15:guide>
        <p15:guide id="7" pos="273">
          <p15:clr>
            <a:srgbClr val="C35EA4"/>
          </p15:clr>
        </p15:guide>
        <p15:guide id="8" orient="horz" pos="283">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TextBox 18"/>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91128340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0C47"/>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69239" y="1635895"/>
            <a:ext cx="11653523" cy="49310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Placeholder 8"/>
          <p:cNvSpPr>
            <a:spLocks noGrp="1"/>
          </p:cNvSpPr>
          <p:nvPr>
            <p:ph type="title"/>
          </p:nvPr>
        </p:nvSpPr>
        <p:spPr>
          <a:xfrm>
            <a:off x="269239" y="292625"/>
            <a:ext cx="11653522" cy="894996"/>
          </a:xfrm>
          <a:prstGeom prst="rect">
            <a:avLst/>
          </a:prstGeom>
        </p:spPr>
        <p:txBody>
          <a:bodyPr vert="horz" lIns="0" tIns="0" rIns="0" bIns="0" rtlCol="0" anchor="t">
            <a:noAutofit/>
          </a:bodyPr>
          <a:lstStyle/>
          <a:p>
            <a:r>
              <a:rPr lang="en-US"/>
              <a:t>Click to edit Master title style</a:t>
            </a:r>
            <a:endParaRPr lang="en-US" dirty="0"/>
          </a:p>
        </p:txBody>
      </p:sp>
    </p:spTree>
    <p:extLst>
      <p:ext uri="{BB962C8B-B14F-4D97-AF65-F5344CB8AC3E}">
        <p14:creationId xmlns:p14="http://schemas.microsoft.com/office/powerpoint/2010/main" val="4231393105"/>
      </p:ext>
    </p:extLst>
  </p:cSld>
  <p:clrMap bg1="dk1" tx1="lt1" bg2="dk2" tx2="lt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Lst>
  <p:txStyles>
    <p:titleStyle>
      <a:lvl1pPr algn="l" defTabSz="896157" rtl="0" eaLnBrk="1" latinLnBrk="0" hangingPunct="1">
        <a:spcBef>
          <a:spcPct val="0"/>
        </a:spcBef>
        <a:buNone/>
        <a:defRPr sz="4705" kern="1200">
          <a:gradFill>
            <a:gsLst>
              <a:gs pos="0">
                <a:schemeClr val="tx1"/>
              </a:gs>
              <a:gs pos="100000">
                <a:schemeClr val="tx1"/>
              </a:gs>
            </a:gsLst>
            <a:lin ang="5400000" scaled="0"/>
          </a:gradFill>
          <a:latin typeface="+mj-lt"/>
          <a:ea typeface="+mj-ea"/>
          <a:cs typeface="+mj-cs"/>
        </a:defRPr>
      </a:lvl1pPr>
    </p:titleStyle>
    <p:bodyStyle>
      <a:lvl1pPr marL="0" indent="0" algn="l" defTabSz="896157" rtl="0" eaLnBrk="1" latinLnBrk="0" hangingPunct="1">
        <a:spcBef>
          <a:spcPct val="20000"/>
        </a:spcBef>
        <a:buFont typeface="Arial" pitchFamily="34" charset="0"/>
        <a:buNone/>
        <a:defRPr sz="3529" kern="1200">
          <a:gradFill>
            <a:gsLst>
              <a:gs pos="0">
                <a:schemeClr val="tx1"/>
              </a:gs>
              <a:gs pos="100000">
                <a:schemeClr val="tx1"/>
              </a:gs>
            </a:gsLst>
            <a:lin ang="5400000" scaled="0"/>
          </a:gradFill>
          <a:latin typeface="+mj-lt"/>
          <a:ea typeface="+mn-ea"/>
          <a:cs typeface="+mn-cs"/>
        </a:defRPr>
      </a:lvl1pPr>
      <a:lvl2pPr marL="0" indent="0" algn="l" defTabSz="896157" rtl="0" eaLnBrk="1" latinLnBrk="0" hangingPunct="1">
        <a:spcBef>
          <a:spcPct val="20000"/>
        </a:spcBef>
        <a:buFont typeface="Arial" pitchFamily="34" charset="0"/>
        <a:buNone/>
        <a:defRPr sz="2745" kern="1200">
          <a:gradFill>
            <a:gsLst>
              <a:gs pos="0">
                <a:schemeClr val="tx1"/>
              </a:gs>
              <a:gs pos="100000">
                <a:schemeClr val="tx1"/>
              </a:gs>
            </a:gsLst>
            <a:lin ang="5400000" scaled="0"/>
          </a:gra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gradFill>
            <a:gsLst>
              <a:gs pos="0">
                <a:schemeClr val="tx1"/>
              </a:gs>
              <a:gs pos="100000">
                <a:schemeClr val="tx1"/>
              </a:gs>
            </a:gsLst>
            <a:lin ang="5400000" scaled="0"/>
          </a:gra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gradFill>
            <a:gsLst>
              <a:gs pos="0">
                <a:schemeClr val="tx1"/>
              </a:gs>
              <a:gs pos="100000">
                <a:schemeClr val="tx1"/>
              </a:gs>
            </a:gsLst>
            <a:lin ang="5400000" scaled="0"/>
          </a:gra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gradFill>
            <a:gsLst>
              <a:gs pos="0">
                <a:schemeClr val="tx1"/>
              </a:gs>
              <a:gs pos="100000">
                <a:schemeClr val="tx1"/>
              </a:gs>
            </a:gsLst>
            <a:lin ang="5400000" scaled="0"/>
          </a:gra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896157" rtl="0" eaLnBrk="1" latinLnBrk="0" hangingPunct="1">
        <a:defRPr sz="1765" kern="1200">
          <a:solidFill>
            <a:schemeClr val="tx1"/>
          </a:solidFill>
          <a:latin typeface="+mn-lt"/>
          <a:ea typeface="+mn-ea"/>
          <a:cs typeface="+mn-cs"/>
        </a:defRPr>
      </a:lvl1pPr>
      <a:lvl2pPr marL="448077" algn="l" defTabSz="896157" rtl="0" eaLnBrk="1" latinLnBrk="0" hangingPunct="1">
        <a:defRPr sz="1765" kern="1200">
          <a:solidFill>
            <a:schemeClr val="tx1"/>
          </a:solidFill>
          <a:latin typeface="+mn-lt"/>
          <a:ea typeface="+mn-ea"/>
          <a:cs typeface="+mn-cs"/>
        </a:defRPr>
      </a:lvl2pPr>
      <a:lvl3pPr marL="896157" algn="l" defTabSz="896157" rtl="0" eaLnBrk="1" latinLnBrk="0" hangingPunct="1">
        <a:defRPr sz="1765" kern="1200">
          <a:solidFill>
            <a:schemeClr val="tx1"/>
          </a:solidFill>
          <a:latin typeface="+mn-lt"/>
          <a:ea typeface="+mn-ea"/>
          <a:cs typeface="+mn-cs"/>
        </a:defRPr>
      </a:lvl3pPr>
      <a:lvl4pPr marL="1344235" algn="l" defTabSz="896157" rtl="0" eaLnBrk="1" latinLnBrk="0" hangingPunct="1">
        <a:defRPr sz="1765" kern="1200">
          <a:solidFill>
            <a:schemeClr val="tx1"/>
          </a:solidFill>
          <a:latin typeface="+mn-lt"/>
          <a:ea typeface="+mn-ea"/>
          <a:cs typeface="+mn-cs"/>
        </a:defRPr>
      </a:lvl4pPr>
      <a:lvl5pPr marL="1792314" algn="l" defTabSz="896157" rtl="0" eaLnBrk="1" latinLnBrk="0" hangingPunct="1">
        <a:defRPr sz="1765" kern="1200">
          <a:solidFill>
            <a:schemeClr val="tx1"/>
          </a:solidFill>
          <a:latin typeface="+mn-lt"/>
          <a:ea typeface="+mn-ea"/>
          <a:cs typeface="+mn-cs"/>
        </a:defRPr>
      </a:lvl5pPr>
      <a:lvl6pPr marL="2240392" algn="l" defTabSz="896157" rtl="0" eaLnBrk="1" latinLnBrk="0" hangingPunct="1">
        <a:defRPr sz="1765" kern="1200">
          <a:solidFill>
            <a:schemeClr val="tx1"/>
          </a:solidFill>
          <a:latin typeface="+mn-lt"/>
          <a:ea typeface="+mn-ea"/>
          <a:cs typeface="+mn-cs"/>
        </a:defRPr>
      </a:lvl6pPr>
      <a:lvl7pPr marL="2688471" algn="l" defTabSz="896157" rtl="0" eaLnBrk="1" latinLnBrk="0" hangingPunct="1">
        <a:defRPr sz="1765" kern="1200">
          <a:solidFill>
            <a:schemeClr val="tx1"/>
          </a:solidFill>
          <a:latin typeface="+mn-lt"/>
          <a:ea typeface="+mn-ea"/>
          <a:cs typeface="+mn-cs"/>
        </a:defRPr>
      </a:lvl7pPr>
      <a:lvl8pPr marL="3136549" algn="l" defTabSz="896157" rtl="0" eaLnBrk="1" latinLnBrk="0" hangingPunct="1">
        <a:defRPr sz="1765" kern="1200">
          <a:solidFill>
            <a:schemeClr val="tx1"/>
          </a:solidFill>
          <a:latin typeface="+mn-lt"/>
          <a:ea typeface="+mn-ea"/>
          <a:cs typeface="+mn-cs"/>
        </a:defRPr>
      </a:lvl8pPr>
      <a:lvl9pPr marL="3584627" algn="l" defTabSz="89615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2.emf"/><Relationship Id="rId5" Type="http://schemas.openxmlformats.org/officeDocument/2006/relationships/image" Target="../media/image25.emf"/><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emf"/><Relationship Id="rId7" Type="http://schemas.openxmlformats.org/officeDocument/2006/relationships/image" Target="../media/image30.emf"/><Relationship Id="rId12"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29.emf"/><Relationship Id="rId11" Type="http://schemas.openxmlformats.org/officeDocument/2006/relationships/image" Target="../media/image25.emf"/><Relationship Id="rId5" Type="http://schemas.openxmlformats.org/officeDocument/2006/relationships/image" Target="../media/image28.emf"/><Relationship Id="rId10" Type="http://schemas.openxmlformats.org/officeDocument/2006/relationships/image" Target="../media/image24.emf"/><Relationship Id="rId4" Type="http://schemas.openxmlformats.org/officeDocument/2006/relationships/image" Target="../media/image27.emf"/><Relationship Id="rId9" Type="http://schemas.openxmlformats.org/officeDocument/2006/relationships/image" Target="../media/image23.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bit.ly/gabc17labs"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www.azure.com/free" TargetMode="Externa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177"/>
            <a:ext cx="11653523" cy="4046236"/>
          </a:xfrm>
        </p:spPr>
        <p:txBody>
          <a:bodyPr/>
          <a:lstStyle/>
          <a:p>
            <a:r>
              <a:rPr lang="en-US" dirty="0"/>
              <a:t>Global Azure Boot Camp – Twin Cities</a:t>
            </a:r>
          </a:p>
          <a:p>
            <a:endParaRPr lang="en-US" dirty="0"/>
          </a:p>
          <a:p>
            <a:r>
              <a:rPr lang="en-US" dirty="0"/>
              <a:t>	Kevin Remde</a:t>
            </a:r>
          </a:p>
          <a:p>
            <a:r>
              <a:rPr lang="en-US" dirty="0"/>
              <a:t>	Mike Benkovich</a:t>
            </a:r>
          </a:p>
          <a:p>
            <a:r>
              <a:rPr lang="en-US" dirty="0"/>
              <a:t>	Katy Shimizu</a:t>
            </a:r>
          </a:p>
          <a:p>
            <a:r>
              <a:rPr lang="en-US" dirty="0"/>
              <a:t>	Jerry Nettleton</a:t>
            </a:r>
          </a:p>
        </p:txBody>
      </p:sp>
    </p:spTree>
    <p:extLst>
      <p:ext uri="{BB962C8B-B14F-4D97-AF65-F5344CB8AC3E}">
        <p14:creationId xmlns:p14="http://schemas.microsoft.com/office/powerpoint/2010/main" val="8334893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Options</a:t>
            </a:r>
          </a:p>
        </p:txBody>
      </p:sp>
      <p:sp>
        <p:nvSpPr>
          <p:cNvPr id="13" name="Content Placeholder 7"/>
          <p:cNvSpPr>
            <a:spLocks noGrp="1"/>
          </p:cNvSpPr>
          <p:nvPr>
            <p:ph sz="half" idx="1"/>
          </p:nvPr>
        </p:nvSpPr>
        <p:spPr>
          <a:xfrm>
            <a:off x="6172200" y="1028708"/>
            <a:ext cx="3281855" cy="54102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Settings</a:t>
            </a:r>
          </a:p>
          <a:p>
            <a:pPr>
              <a:buFontTx/>
              <a:buChar char="-"/>
            </a:pPr>
            <a:r>
              <a:rPr lang="en-US" sz="2000" dirty="0"/>
              <a:t>Programmatic Deployment</a:t>
            </a:r>
          </a:p>
          <a:p>
            <a:pPr>
              <a:buFontTx/>
              <a:buChar char="-"/>
            </a:pPr>
            <a:r>
              <a:rPr lang="en-US" sz="2000" dirty="0"/>
              <a:t>Resource Groups</a:t>
            </a:r>
          </a:p>
          <a:p>
            <a:pPr>
              <a:buFontTx/>
              <a:buChar char="-"/>
            </a:pPr>
            <a:r>
              <a:rPr lang="en-US" sz="2000" dirty="0"/>
              <a:t>Resources</a:t>
            </a:r>
          </a:p>
          <a:p>
            <a:pPr>
              <a:buFontTx/>
              <a:buChar char="-"/>
            </a:pPr>
            <a:r>
              <a:rPr lang="en-US" sz="2000" dirty="0"/>
              <a:t>Usage + Quotas</a:t>
            </a:r>
          </a:p>
          <a:p>
            <a:pPr>
              <a:buFontTx/>
              <a:buChar char="-"/>
            </a:pPr>
            <a:r>
              <a:rPr lang="en-US" sz="2000" dirty="0"/>
              <a:t>Management certificates</a:t>
            </a:r>
          </a:p>
          <a:p>
            <a:pPr>
              <a:buFontTx/>
              <a:buChar char="-"/>
            </a:pPr>
            <a:r>
              <a:rPr lang="en-US" sz="2000" dirty="0"/>
              <a:t>My permissions</a:t>
            </a:r>
          </a:p>
          <a:p>
            <a:pPr>
              <a:buFontTx/>
              <a:buChar char="-"/>
            </a:pPr>
            <a:r>
              <a:rPr lang="en-US" sz="2000" dirty="0"/>
              <a:t>Resource providers</a:t>
            </a:r>
          </a:p>
          <a:p>
            <a:pPr>
              <a:buFontTx/>
              <a:buChar char="-"/>
            </a:pPr>
            <a:r>
              <a:rPr lang="en-US" sz="2000" dirty="0"/>
              <a:t>Properties</a:t>
            </a:r>
          </a:p>
          <a:p>
            <a:pPr>
              <a:buFontTx/>
              <a:buChar char="-"/>
            </a:pPr>
            <a:r>
              <a:rPr lang="en-US" sz="2000" dirty="0"/>
              <a:t>Resource locks</a:t>
            </a:r>
          </a:p>
          <a:p>
            <a:pPr marL="0" indent="0">
              <a:buNone/>
            </a:pPr>
            <a:r>
              <a:rPr lang="en-US" sz="2000" b="1" dirty="0"/>
              <a:t>Support + Troubleshooting</a:t>
            </a:r>
          </a:p>
          <a:p>
            <a:pPr>
              <a:buFontTx/>
              <a:buChar char="-"/>
            </a:pPr>
            <a:r>
              <a:rPr lang="en-US" sz="2000" dirty="0"/>
              <a:t>New support request</a:t>
            </a:r>
          </a:p>
          <a:p>
            <a:pPr>
              <a:buFontTx/>
              <a:buChar char="-"/>
            </a:pPr>
            <a:endParaRPr lang="en-US" sz="2000" dirty="0"/>
          </a:p>
          <a:p>
            <a:pPr>
              <a:buFontTx/>
              <a:buChar char="-"/>
            </a:pPr>
            <a:endParaRPr lang="en-US" sz="2000" dirty="0"/>
          </a:p>
          <a:p>
            <a:pPr marL="0" indent="0">
              <a:buNone/>
            </a:pPr>
            <a:endParaRPr lang="en-US" sz="2000" dirty="0"/>
          </a:p>
        </p:txBody>
      </p:sp>
      <p:sp>
        <p:nvSpPr>
          <p:cNvPr id="14" name="Content Placeholder 7"/>
          <p:cNvSpPr>
            <a:spLocks noGrp="1"/>
          </p:cNvSpPr>
          <p:nvPr>
            <p:ph sz="half" idx="2"/>
          </p:nvPr>
        </p:nvSpPr>
        <p:spPr>
          <a:xfrm>
            <a:off x="2725683" y="1032239"/>
            <a:ext cx="3271345" cy="54102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General</a:t>
            </a:r>
          </a:p>
          <a:p>
            <a:pPr>
              <a:buFontTx/>
              <a:buChar char="-"/>
            </a:pPr>
            <a:r>
              <a:rPr lang="en-US" sz="2000" dirty="0"/>
              <a:t>Overview</a:t>
            </a:r>
          </a:p>
          <a:p>
            <a:pPr>
              <a:buFontTx/>
              <a:buChar char="-"/>
            </a:pPr>
            <a:r>
              <a:rPr lang="en-US" sz="2000" dirty="0"/>
              <a:t>Access Control</a:t>
            </a:r>
          </a:p>
          <a:p>
            <a:pPr>
              <a:buFontTx/>
              <a:buChar char="-"/>
            </a:pPr>
            <a:r>
              <a:rPr lang="en-US" sz="2000" dirty="0"/>
              <a:t>Diagnose and solve </a:t>
            </a:r>
          </a:p>
          <a:p>
            <a:pPr marL="0" indent="0">
              <a:buNone/>
            </a:pPr>
            <a:r>
              <a:rPr lang="en-US" sz="2000" b="1" dirty="0"/>
              <a:t>Billing</a:t>
            </a:r>
          </a:p>
          <a:p>
            <a:pPr>
              <a:buFontTx/>
              <a:buChar char="-"/>
            </a:pPr>
            <a:r>
              <a:rPr lang="en-US" sz="2000" dirty="0"/>
              <a:t>Invoices</a:t>
            </a:r>
          </a:p>
          <a:p>
            <a:pPr>
              <a:buFontTx/>
              <a:buChar char="-"/>
            </a:pPr>
            <a:r>
              <a:rPr lang="en-US" sz="2000" dirty="0"/>
              <a:t>Cost analysis</a:t>
            </a:r>
          </a:p>
          <a:p>
            <a:pPr>
              <a:buFontTx/>
              <a:buChar char="-"/>
            </a:pPr>
            <a:r>
              <a:rPr lang="en-US" sz="2000" dirty="0"/>
              <a:t>External Services</a:t>
            </a:r>
          </a:p>
          <a:p>
            <a:pPr>
              <a:buFontTx/>
              <a:buChar char="-"/>
            </a:pPr>
            <a:r>
              <a:rPr lang="en-US" sz="2000" dirty="0"/>
              <a:t>Payment methods</a:t>
            </a:r>
          </a:p>
          <a:p>
            <a:pPr>
              <a:buFontTx/>
              <a:buChar char="-"/>
            </a:pPr>
            <a:r>
              <a:rPr lang="en-US" sz="2000" dirty="0"/>
              <a:t>Partner info</a:t>
            </a:r>
          </a:p>
          <a:p>
            <a:pPr>
              <a:buFontTx/>
              <a:buChar char="-"/>
            </a:pPr>
            <a:r>
              <a:rPr lang="en-US" sz="2000" dirty="0"/>
              <a:t>Email my invoice</a:t>
            </a:r>
          </a:p>
          <a:p>
            <a:pPr>
              <a:buFontTx/>
              <a:buChar char="-"/>
            </a:pPr>
            <a:endParaRPr lang="en-US" sz="2000" dirty="0"/>
          </a:p>
          <a:p>
            <a:pPr marL="0" indent="0">
              <a:buNone/>
            </a:pPr>
            <a:endParaRPr lang="en-US" sz="2000" dirty="0"/>
          </a:p>
        </p:txBody>
      </p:sp>
    </p:spTree>
    <p:extLst>
      <p:ext uri="{BB962C8B-B14F-4D97-AF65-F5344CB8AC3E}">
        <p14:creationId xmlns:p14="http://schemas.microsoft.com/office/powerpoint/2010/main" val="3749763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lstStyle/>
          <a:p>
            <a:r>
              <a:rPr lang="en-US" sz="3600" dirty="0"/>
              <a:t>Provision subscription</a:t>
            </a:r>
          </a:p>
          <a:p>
            <a:r>
              <a:rPr lang="en-US" sz="3600" dirty="0"/>
              <a:t>Setup RBAC</a:t>
            </a:r>
          </a:p>
          <a:p>
            <a:r>
              <a:rPr lang="en-US" sz="3600" dirty="0"/>
              <a:t>Create user &amp; login </a:t>
            </a:r>
          </a:p>
          <a:p>
            <a:r>
              <a:rPr lang="en-US" sz="3600" dirty="0"/>
              <a:t>Show dashboard</a:t>
            </a:r>
          </a:p>
        </p:txBody>
      </p:sp>
    </p:spTree>
    <p:extLst>
      <p:ext uri="{BB962C8B-B14F-4D97-AF65-F5344CB8AC3E}">
        <p14:creationId xmlns:p14="http://schemas.microsoft.com/office/powerpoint/2010/main" val="11202133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Portals</a:t>
            </a:r>
          </a:p>
        </p:txBody>
      </p:sp>
    </p:spTree>
    <p:extLst>
      <p:ext uri="{BB962C8B-B14F-4D97-AF65-F5344CB8AC3E}">
        <p14:creationId xmlns:p14="http://schemas.microsoft.com/office/powerpoint/2010/main" val="1966667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 Management Portals</a:t>
            </a:r>
          </a:p>
        </p:txBody>
      </p:sp>
      <p:sp>
        <p:nvSpPr>
          <p:cNvPr id="3" name="Text Placeholder 2"/>
          <p:cNvSpPr>
            <a:spLocks noGrp="1"/>
          </p:cNvSpPr>
          <p:nvPr>
            <p:ph type="body" idx="1"/>
          </p:nvPr>
        </p:nvSpPr>
        <p:spPr>
          <a:xfrm>
            <a:off x="5527412" y="1600591"/>
            <a:ext cx="5486400" cy="639762"/>
          </a:xfrm>
        </p:spPr>
        <p:txBody>
          <a:bodyPr/>
          <a:lstStyle/>
          <a:p>
            <a:r>
              <a:rPr lang="en-US" dirty="0">
                <a:solidFill>
                  <a:srgbClr val="1874CD"/>
                </a:solidFill>
              </a:rPr>
              <a:t>portal.azure.com</a:t>
            </a:r>
          </a:p>
          <a:p>
            <a:endParaRPr lang="en-US" dirty="0"/>
          </a:p>
        </p:txBody>
      </p:sp>
      <p:sp>
        <p:nvSpPr>
          <p:cNvPr id="4" name="Content Placeholder 3"/>
          <p:cNvSpPr>
            <a:spLocks noGrp="1"/>
          </p:cNvSpPr>
          <p:nvPr>
            <p:ph sz="half" idx="2"/>
          </p:nvPr>
        </p:nvSpPr>
        <p:spPr>
          <a:xfrm>
            <a:off x="5638800" y="4274784"/>
            <a:ext cx="5070212" cy="1658093"/>
          </a:xfrm>
          <a:ln>
            <a:noFill/>
          </a:ln>
        </p:spPr>
        <p:txBody>
          <a:bodyPr/>
          <a:lstStyle/>
          <a:p>
            <a:r>
              <a:rPr lang="en-US" sz="1800" dirty="0"/>
              <a:t>Highly customizable</a:t>
            </a:r>
          </a:p>
          <a:p>
            <a:r>
              <a:rPr lang="en-US" sz="1800" dirty="0"/>
              <a:t>Search, Blades, and Lenses</a:t>
            </a:r>
          </a:p>
          <a:p>
            <a:r>
              <a:rPr lang="en-US" sz="1800" dirty="0"/>
              <a:t>Resource grouped provisioning</a:t>
            </a:r>
          </a:p>
          <a:p>
            <a:r>
              <a:rPr lang="en-US" sz="1800" dirty="0"/>
              <a:t>Role based access control (RBAC)</a:t>
            </a:r>
          </a:p>
          <a:p>
            <a:r>
              <a:rPr lang="en-US" sz="1800" dirty="0"/>
              <a:t>Advanced monitoring and troubleshooting</a:t>
            </a:r>
          </a:p>
          <a:p>
            <a:r>
              <a:rPr lang="en-US" sz="1800" dirty="0"/>
              <a:t>Self service ticketing</a:t>
            </a:r>
          </a:p>
          <a:p>
            <a:pPr marL="0" indent="0">
              <a:buNone/>
            </a:pPr>
            <a:endParaRPr lang="en-US" sz="1800" dirty="0"/>
          </a:p>
        </p:txBody>
      </p:sp>
      <p:sp>
        <p:nvSpPr>
          <p:cNvPr id="5" name="Text Placeholder 4"/>
          <p:cNvSpPr>
            <a:spLocks noGrp="1"/>
          </p:cNvSpPr>
          <p:nvPr>
            <p:ph type="body" sz="quarter" idx="10"/>
          </p:nvPr>
        </p:nvSpPr>
        <p:spPr>
          <a:xfrm>
            <a:off x="939800" y="1629620"/>
            <a:ext cx="5486400" cy="639762"/>
          </a:xfrm>
        </p:spPr>
        <p:txBody>
          <a:bodyPr/>
          <a:lstStyle/>
          <a:p>
            <a:r>
              <a:rPr lang="en-US" dirty="0">
                <a:solidFill>
                  <a:srgbClr val="1874CD"/>
                </a:solidFill>
              </a:rPr>
              <a:t>manage.windowsazure.com</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99771"/>
            <a:ext cx="4232012" cy="2380507"/>
          </a:xfrm>
          <a:prstGeom prst="rect">
            <a:avLst/>
          </a:prstGeom>
        </p:spPr>
      </p:pic>
      <p:pic>
        <p:nvPicPr>
          <p:cNvPr id="12" name="Picture 11"/>
          <p:cNvPicPr>
            <a:picLocks noChangeAspect="1"/>
          </p:cNvPicPr>
          <p:nvPr/>
        </p:nvPicPr>
        <p:blipFill rotWithShape="1">
          <a:blip r:embed="rId4"/>
          <a:srcRect l="2873" r="2784"/>
          <a:stretch/>
        </p:blipFill>
        <p:spPr>
          <a:xfrm>
            <a:off x="1066800" y="1828800"/>
            <a:ext cx="3873500" cy="2380507"/>
          </a:xfrm>
          <a:prstGeom prst="rect">
            <a:avLst/>
          </a:prstGeom>
        </p:spPr>
      </p:pic>
      <p:sp>
        <p:nvSpPr>
          <p:cNvPr id="13" name="Content Placeholder 3"/>
          <p:cNvSpPr txBox="1">
            <a:spLocks/>
          </p:cNvSpPr>
          <p:nvPr/>
        </p:nvSpPr>
        <p:spPr bwMode="auto">
          <a:xfrm>
            <a:off x="1092200" y="4303814"/>
            <a:ext cx="5070212" cy="1658093"/>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57168" indent="-257168" algn="l" rtl="0" eaLnBrk="1" fontAlgn="base" hangingPunct="1">
              <a:spcBef>
                <a:spcPct val="20000"/>
              </a:spcBef>
              <a:spcAft>
                <a:spcPct val="0"/>
              </a:spcAft>
              <a:buSzPct val="110000"/>
              <a:buFont typeface="Arial" charset="0"/>
              <a:buChar char="•"/>
              <a:defRPr sz="24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0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18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16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16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Subscription centric</a:t>
            </a:r>
          </a:p>
          <a:p>
            <a:r>
              <a:rPr lang="en-US" sz="1800" dirty="0"/>
              <a:t>Visibility of all resources</a:t>
            </a:r>
          </a:p>
          <a:p>
            <a:r>
              <a:rPr lang="en-US" sz="1800" dirty="0"/>
              <a:t>Contextual toolbars</a:t>
            </a:r>
          </a:p>
          <a:p>
            <a:r>
              <a:rPr lang="en-US" sz="1800" dirty="0"/>
              <a:t>Consistent create</a:t>
            </a:r>
          </a:p>
          <a:p>
            <a:r>
              <a:rPr lang="en-US" sz="1800" dirty="0"/>
              <a:t>Help system</a:t>
            </a:r>
          </a:p>
          <a:p>
            <a:pPr marL="0" indent="0">
              <a:buFont typeface="Arial" charset="0"/>
              <a:buNone/>
            </a:pPr>
            <a:endParaRPr lang="en-US" sz="1800" dirty="0"/>
          </a:p>
        </p:txBody>
      </p:sp>
    </p:spTree>
    <p:extLst>
      <p:ext uri="{BB962C8B-B14F-4D97-AF65-F5344CB8AC3E}">
        <p14:creationId xmlns:p14="http://schemas.microsoft.com/office/powerpoint/2010/main" val="2060981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Modern Azure Portal</a:t>
            </a:r>
          </a:p>
        </p:txBody>
      </p:sp>
      <p:sp>
        <p:nvSpPr>
          <p:cNvPr id="8" name="Content Placeholder 7"/>
          <p:cNvSpPr>
            <a:spLocks noGrp="1"/>
          </p:cNvSpPr>
          <p:nvPr>
            <p:ph idx="1"/>
          </p:nvPr>
        </p:nvSpPr>
        <p:spPr>
          <a:xfrm>
            <a:off x="609600" y="1447800"/>
            <a:ext cx="6629400" cy="4418019"/>
          </a:xfrm>
        </p:spPr>
        <p:txBody>
          <a:bodyPr/>
          <a:lstStyle/>
          <a:p>
            <a:r>
              <a:rPr lang="en-US" sz="2800" b="1" dirty="0"/>
              <a:t>Blades</a:t>
            </a:r>
            <a:r>
              <a:rPr lang="en-US" sz="2800" dirty="0"/>
              <a:t> are a vertical partition of content currently being viewed</a:t>
            </a:r>
          </a:p>
          <a:p>
            <a:r>
              <a:rPr lang="en-US" sz="2800" dirty="0"/>
              <a:t>Additional levels of detail can be drilled into with additional blades added to right</a:t>
            </a:r>
          </a:p>
          <a:p>
            <a:r>
              <a:rPr lang="en-US" sz="2800" dirty="0"/>
              <a:t>Customizable </a:t>
            </a:r>
            <a:r>
              <a:rPr lang="en-US" sz="2800" b="1" dirty="0"/>
              <a:t>dashboard</a:t>
            </a:r>
            <a:r>
              <a:rPr lang="en-US" sz="2800" dirty="0"/>
              <a:t> views allow you to pin what you need where you want it</a:t>
            </a:r>
          </a:p>
          <a:p>
            <a:r>
              <a:rPr lang="en-US" sz="2800" dirty="0"/>
              <a:t>Powerful </a:t>
            </a:r>
            <a:r>
              <a:rPr lang="en-US" sz="2800" b="1" dirty="0"/>
              <a:t>search</a:t>
            </a:r>
            <a:r>
              <a:rPr lang="en-US" sz="2800" dirty="0"/>
              <a:t> enables you to find anything by name or by type</a:t>
            </a:r>
          </a:p>
          <a:p>
            <a:r>
              <a:rPr lang="en-US" sz="2800" dirty="0"/>
              <a:t>Support provisioning with ARM</a:t>
            </a:r>
          </a:p>
          <a:p>
            <a:endParaRPr lang="en-US" sz="2800" dirty="0"/>
          </a:p>
        </p:txBody>
      </p:sp>
      <p:pic>
        <p:nvPicPr>
          <p:cNvPr id="9" name="Picture 8"/>
          <p:cNvPicPr>
            <a:picLocks noChangeAspect="1"/>
          </p:cNvPicPr>
          <p:nvPr/>
        </p:nvPicPr>
        <p:blipFill>
          <a:blip r:embed="rId2"/>
          <a:stretch>
            <a:fillRect/>
          </a:stretch>
        </p:blipFill>
        <p:spPr>
          <a:xfrm rot="21322901">
            <a:off x="7067297" y="647941"/>
            <a:ext cx="4876204" cy="34305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Title 6"/>
          <p:cNvSpPr txBox="1">
            <a:spLocks/>
          </p:cNvSpPr>
          <p:nvPr/>
        </p:nvSpPr>
        <p:spPr bwMode="auto">
          <a:xfrm>
            <a:off x="6406055" y="5029200"/>
            <a:ext cx="56721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000" b="1" kern="1200">
                <a:solidFill>
                  <a:srgbClr val="1874CD"/>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sz="3600" dirty="0">
                <a:hlinkClick r:id="rId3"/>
              </a:rPr>
              <a:t>http://portal.azure.com</a:t>
            </a:r>
            <a:r>
              <a:rPr lang="en-US" sz="3600" dirty="0"/>
              <a:t> </a:t>
            </a:r>
          </a:p>
        </p:txBody>
      </p:sp>
    </p:spTree>
    <p:extLst>
      <p:ext uri="{BB962C8B-B14F-4D97-AF65-F5344CB8AC3E}">
        <p14:creationId xmlns:p14="http://schemas.microsoft.com/office/powerpoint/2010/main" val="73277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Azure Resources</a:t>
            </a:r>
          </a:p>
        </p:txBody>
      </p:sp>
      <p:sp>
        <p:nvSpPr>
          <p:cNvPr id="3" name="Content Placeholder 2"/>
          <p:cNvSpPr>
            <a:spLocks noGrp="1"/>
          </p:cNvSpPr>
          <p:nvPr>
            <p:ph idx="1"/>
          </p:nvPr>
        </p:nvSpPr>
        <p:spPr/>
        <p:txBody>
          <a:bodyPr/>
          <a:lstStyle/>
          <a:p>
            <a:r>
              <a:rPr lang="en-US" dirty="0"/>
              <a:t>App Services</a:t>
            </a:r>
          </a:p>
          <a:p>
            <a:pPr lvl="1"/>
            <a:r>
              <a:rPr lang="en-US" dirty="0"/>
              <a:t>Web, Mobile, Logic, or Flow Apps</a:t>
            </a:r>
          </a:p>
          <a:p>
            <a:r>
              <a:rPr lang="en-US" dirty="0"/>
              <a:t>App Service Plans</a:t>
            </a:r>
          </a:p>
          <a:p>
            <a:pPr lvl="1"/>
            <a:r>
              <a:rPr lang="en-US" dirty="0"/>
              <a:t>Managed compute infrastructure for your App Services</a:t>
            </a:r>
          </a:p>
          <a:p>
            <a:pPr lvl="1"/>
            <a:r>
              <a:rPr lang="en-US" dirty="0"/>
              <a:t>Hosting configuration</a:t>
            </a:r>
          </a:p>
          <a:p>
            <a:r>
              <a:rPr lang="en-US" dirty="0"/>
              <a:t>Resource Groups</a:t>
            </a:r>
          </a:p>
          <a:p>
            <a:pPr lvl="1"/>
            <a:r>
              <a:rPr lang="en-US" dirty="0"/>
              <a:t>Logical containers for organizing and managing Azure resources</a:t>
            </a:r>
          </a:p>
        </p:txBody>
      </p:sp>
    </p:spTree>
    <p:extLst>
      <p:ext uri="{BB962C8B-B14F-4D97-AF65-F5344CB8AC3E}">
        <p14:creationId xmlns:p14="http://schemas.microsoft.com/office/powerpoint/2010/main" val="29866823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a:t>
            </a:r>
          </a:p>
        </p:txBody>
      </p:sp>
      <p:sp>
        <p:nvSpPr>
          <p:cNvPr id="4" name="Content Placeholder 3"/>
          <p:cNvSpPr>
            <a:spLocks noGrp="1"/>
          </p:cNvSpPr>
          <p:nvPr>
            <p:ph idx="1"/>
          </p:nvPr>
        </p:nvSpPr>
        <p:spPr/>
        <p:txBody>
          <a:bodyPr/>
          <a:lstStyle/>
          <a:p>
            <a:r>
              <a:rPr lang="en-US" dirty="0"/>
              <a:t>JSON based service definition</a:t>
            </a:r>
          </a:p>
          <a:p>
            <a:r>
              <a:rPr lang="en-US" dirty="0"/>
              <a:t>Scriptable via PowerShell, .NET and other tools to provision services with specific settings</a:t>
            </a:r>
          </a:p>
          <a:p>
            <a:r>
              <a:rPr lang="en-US" dirty="0"/>
              <a:t>Repeatable!</a:t>
            </a:r>
          </a:p>
          <a:p>
            <a:r>
              <a:rPr lang="en-US" dirty="0"/>
              <a:t>New Portal is ARM focused as well as RBAC enabled</a:t>
            </a:r>
          </a:p>
        </p:txBody>
      </p:sp>
    </p:spTree>
    <p:extLst>
      <p:ext uri="{BB962C8B-B14F-4D97-AF65-F5344CB8AC3E}">
        <p14:creationId xmlns:p14="http://schemas.microsoft.com/office/powerpoint/2010/main" val="3017765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LAB</a:t>
            </a:r>
          </a:p>
        </p:txBody>
      </p:sp>
      <p:sp>
        <p:nvSpPr>
          <p:cNvPr id="5" name="Content Placeholder 4"/>
          <p:cNvSpPr>
            <a:spLocks noGrp="1"/>
          </p:cNvSpPr>
          <p:nvPr>
            <p:ph sz="half" idx="2"/>
          </p:nvPr>
        </p:nvSpPr>
        <p:spPr>
          <a:xfrm>
            <a:off x="609600" y="2292350"/>
            <a:ext cx="4876800" cy="1735860"/>
          </a:xfrm>
        </p:spPr>
        <p:txBody>
          <a:bodyPr/>
          <a:lstStyle/>
          <a:p>
            <a:r>
              <a:rPr lang="en-US" dirty="0"/>
              <a:t>http://bit.ly/gabc17labs</a:t>
            </a:r>
          </a:p>
          <a:p>
            <a:endParaRPr lang="en-US" dirty="0"/>
          </a:p>
          <a:p>
            <a:r>
              <a:rPr lang="en-US" dirty="0"/>
              <a:t>Provision Subscription</a:t>
            </a:r>
          </a:p>
          <a:p>
            <a:r>
              <a:rPr lang="en-US" dirty="0"/>
              <a:t>Management Portal</a:t>
            </a:r>
          </a:p>
        </p:txBody>
      </p:sp>
    </p:spTree>
    <p:extLst>
      <p:ext uri="{BB962C8B-B14F-4D97-AF65-F5344CB8AC3E}">
        <p14:creationId xmlns:p14="http://schemas.microsoft.com/office/powerpoint/2010/main" val="33511318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Rectangle 2"/>
          <p:cNvSpPr/>
          <p:nvPr/>
        </p:nvSpPr>
        <p:spPr>
          <a:xfrm>
            <a:off x="625131" y="1189176"/>
            <a:ext cx="10656352" cy="5016758"/>
          </a:xfrm>
          <a:prstGeom prst="rect">
            <a:avLst/>
          </a:prstGeom>
        </p:spPr>
        <p:txBody>
          <a:bodyPr wrap="square">
            <a:spAutoFit/>
          </a:bodyPr>
          <a:lstStyle/>
          <a:p>
            <a:pPr marL="342900" indent="-342900">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8:00	Setup</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8:30 	Welcome/Coffee/</a:t>
            </a:r>
            <a:r>
              <a:rPr lang="en-US" sz="3200" dirty="0" err="1">
                <a:solidFill>
                  <a:schemeClr val="bg1">
                    <a:lumMod val="65000"/>
                  </a:schemeClr>
                </a:solidFill>
                <a:latin typeface="Calibri" panose="020F0502020204030204" pitchFamily="34" charset="0"/>
                <a:ea typeface="Arial" panose="020B0604020202020204" pitchFamily="34" charset="0"/>
              </a:rPr>
              <a:t>etc</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9:00	Keynote Welcome to Azure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9:30	Azure Management tour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10:00	App Services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11:00	Azure Functions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12:30	Docker &amp; .NET Core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1:30	DevOps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2:30	Patterns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3:30 	Raffle</a:t>
            </a:r>
            <a:endParaRPr lang="en-US" sz="3600" dirty="0">
              <a:solidFill>
                <a:schemeClr val="bg1">
                  <a:lumMod val="65000"/>
                </a:schemeClr>
              </a:solidFill>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39904269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Docker and</a:t>
            </a:r>
            <a:br>
              <a:rPr lang="en-US" dirty="0"/>
            </a:br>
            <a:r>
              <a:rPr lang="en-US" dirty="0"/>
              <a:t>Azure Container Service</a:t>
            </a:r>
          </a:p>
        </p:txBody>
      </p:sp>
      <p:sp>
        <p:nvSpPr>
          <p:cNvPr id="3" name="Subtitle 2"/>
          <p:cNvSpPr>
            <a:spLocks noGrp="1"/>
          </p:cNvSpPr>
          <p:nvPr>
            <p:ph type="subTitle" idx="1"/>
          </p:nvPr>
        </p:nvSpPr>
        <p:spPr>
          <a:xfrm>
            <a:off x="1524000" y="3602038"/>
            <a:ext cx="9144000" cy="923330"/>
          </a:xfrm>
        </p:spPr>
        <p:txBody>
          <a:bodyPr/>
          <a:lstStyle/>
          <a:p>
            <a:r>
              <a:rPr lang="en-US" dirty="0">
                <a:solidFill>
                  <a:srgbClr val="FFFF00"/>
                </a:solidFill>
              </a:rPr>
              <a:t>MIKE BENKOVICH</a:t>
            </a:r>
          </a:p>
          <a:p>
            <a:r>
              <a:rPr lang="en-US" dirty="0">
                <a:solidFill>
                  <a:srgbClr val="FFFF00"/>
                </a:solidFill>
              </a:rPr>
              <a:t>mike@benko.com</a:t>
            </a:r>
          </a:p>
        </p:txBody>
      </p:sp>
    </p:spTree>
    <p:extLst>
      <p:ext uri="{BB962C8B-B14F-4D97-AF65-F5344CB8AC3E}">
        <p14:creationId xmlns:p14="http://schemas.microsoft.com/office/powerpoint/2010/main" val="244850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Rectangle 2"/>
          <p:cNvSpPr/>
          <p:nvPr/>
        </p:nvSpPr>
        <p:spPr>
          <a:xfrm>
            <a:off x="625131" y="1189176"/>
            <a:ext cx="10656352" cy="5016758"/>
          </a:xfrm>
          <a:prstGeom prst="rect">
            <a:avLst/>
          </a:prstGeom>
        </p:spPr>
        <p:txBody>
          <a:bodyPr wrap="square">
            <a:spAutoFit/>
          </a:bodyPr>
          <a:lstStyle/>
          <a:p>
            <a:pPr marL="342900" indent="-342900">
              <a:buFont typeface="Wingdings" panose="05000000000000000000" pitchFamily="2" charset="2"/>
              <a:buChar char=""/>
            </a:pPr>
            <a:r>
              <a:rPr lang="en-US" sz="3200" dirty="0">
                <a:latin typeface="Calibri" panose="020F0502020204030204" pitchFamily="34" charset="0"/>
                <a:ea typeface="Arial" panose="020B0604020202020204" pitchFamily="34" charset="0"/>
              </a:rPr>
              <a:t>  8:00	Setup</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8:30 	Welcome/Coffee/</a:t>
            </a:r>
            <a:r>
              <a:rPr lang="en-US" sz="3200" dirty="0" err="1">
                <a:latin typeface="Calibri" panose="020F0502020204030204" pitchFamily="34" charset="0"/>
                <a:ea typeface="Arial" panose="020B0604020202020204" pitchFamily="34" charset="0"/>
              </a:rPr>
              <a:t>etc</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9:00	Keynote Welcome to Azure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9:30	Azure Management tour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10:00	App Services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11:00	Azure Functions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12:30	Docker &amp; .NET Core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1:30	DevOps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2:30	Patterns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3:30 	Raffle</a:t>
            </a:r>
            <a:endParaRPr lang="en-US" sz="3600" dirty="0">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20378908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microservices?</a:t>
            </a:r>
          </a:p>
        </p:txBody>
      </p:sp>
      <p:grpSp>
        <p:nvGrpSpPr>
          <p:cNvPr id="9" name="Group 4"/>
          <p:cNvGrpSpPr/>
          <p:nvPr/>
        </p:nvGrpSpPr>
        <p:grpSpPr>
          <a:xfrm>
            <a:off x="1662547" y="1925290"/>
            <a:ext cx="3973484" cy="3473300"/>
            <a:chOff x="1662547" y="1925290"/>
            <a:chExt cx="3973484" cy="3473300"/>
          </a:xfrm>
        </p:grpSpPr>
        <p:sp>
          <p:nvSpPr>
            <p:cNvPr id="188" name="Text Placeholder 4"/>
            <p:cNvSpPr txBox="1">
              <a:spLocks/>
            </p:cNvSpPr>
            <p:nvPr/>
          </p:nvSpPr>
          <p:spPr>
            <a:xfrm>
              <a:off x="1662547" y="1925290"/>
              <a:ext cx="397348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200" dirty="0">
                  <a:solidFill>
                    <a:schemeClr val="tx1"/>
                  </a:solidFill>
                  <a:latin typeface="Segoe UI Light"/>
                </a:rPr>
                <a:t>Traditional approach</a:t>
              </a:r>
            </a:p>
          </p:txBody>
        </p:sp>
        <p:sp>
          <p:nvSpPr>
            <p:cNvPr id="3" name="Rectangle 7"/>
            <p:cNvSpPr/>
            <p:nvPr/>
          </p:nvSpPr>
          <p:spPr bwMode="auto">
            <a:xfrm>
              <a:off x="2316399" y="3912620"/>
              <a:ext cx="2663170" cy="964916"/>
            </a:xfrm>
            <a:prstGeom prst="rect">
              <a:avLst/>
            </a:prstGeom>
            <a:noFill/>
            <a:ln>
              <a:solidFill>
                <a:srgbClr val="9292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22"/>
            <p:cNvCxnSpPr/>
            <p:nvPr/>
          </p:nvCxnSpPr>
          <p:spPr>
            <a:xfrm flipH="1">
              <a:off x="3639677" y="4366058"/>
              <a:ext cx="1829" cy="49724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4" name="Straight Connector 25"/>
            <p:cNvCxnSpPr/>
            <p:nvPr/>
          </p:nvCxnSpPr>
          <p:spPr>
            <a:xfrm flipH="1">
              <a:off x="3640591"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8" name="Straight Connector 26"/>
            <p:cNvCxnSpPr/>
            <p:nvPr/>
          </p:nvCxnSpPr>
          <p:spPr>
            <a:xfrm flipH="1">
              <a:off x="2318254"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9" name="Straight Connector 31"/>
            <p:cNvCxnSpPr/>
            <p:nvPr/>
          </p:nvCxnSpPr>
          <p:spPr>
            <a:xfrm flipH="1">
              <a:off x="4978988" y="3913922"/>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30" name="Straight Connector 32"/>
            <p:cNvCxnSpPr/>
            <p:nvPr/>
          </p:nvCxnSpPr>
          <p:spPr>
            <a:xfrm flipH="1">
              <a:off x="2960171"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cxnSp>
          <p:nvCxnSpPr>
            <p:cNvPr id="31" name="Straight Connector 33"/>
            <p:cNvCxnSpPr/>
            <p:nvPr/>
          </p:nvCxnSpPr>
          <p:spPr>
            <a:xfrm flipH="1">
              <a:off x="4325058"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sp>
          <p:nvSpPr>
            <p:cNvPr id="2" name="Rectangle 34"/>
            <p:cNvSpPr/>
            <p:nvPr/>
          </p:nvSpPr>
          <p:spPr bwMode="auto">
            <a:xfrm>
              <a:off x="2354996"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API</a:t>
              </a: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35"/>
            <p:cNvSpPr/>
            <p:nvPr/>
          </p:nvSpPr>
          <p:spPr bwMode="auto">
            <a:xfrm>
              <a:off x="3725177"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p>
          </p:txBody>
        </p:sp>
        <p:sp>
          <p:nvSpPr>
            <p:cNvPr id="11" name="Rectangle 36"/>
            <p:cNvSpPr/>
            <p:nvPr/>
          </p:nvSpPr>
          <p:spPr bwMode="auto">
            <a:xfrm>
              <a:off x="1718153"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1</a:t>
              </a:r>
            </a:p>
          </p:txBody>
        </p:sp>
        <p:sp>
          <p:nvSpPr>
            <p:cNvPr id="12" name="Rectangle 37"/>
            <p:cNvSpPr/>
            <p:nvPr/>
          </p:nvSpPr>
          <p:spPr bwMode="auto">
            <a:xfrm>
              <a:off x="3049738"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2</a:t>
              </a:r>
            </a:p>
          </p:txBody>
        </p:sp>
        <p:sp>
          <p:nvSpPr>
            <p:cNvPr id="13" name="Rectangle 40"/>
            <p:cNvSpPr/>
            <p:nvPr/>
          </p:nvSpPr>
          <p:spPr bwMode="auto">
            <a:xfrm>
              <a:off x="4362025"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3</a:t>
              </a:r>
            </a:p>
          </p:txBody>
        </p:sp>
        <p:sp>
          <p:nvSpPr>
            <p:cNvPr id="14" name="Rectangle 41"/>
            <p:cNvSpPr/>
            <p:nvPr/>
          </p:nvSpPr>
          <p:spPr bwMode="auto">
            <a:xfrm>
              <a:off x="1698853" y="4935431"/>
              <a:ext cx="3878964" cy="463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 Access</a:t>
              </a:r>
            </a:p>
          </p:txBody>
        </p:sp>
      </p:grpSp>
      <p:grpSp>
        <p:nvGrpSpPr>
          <p:cNvPr id="25" name="Group 66"/>
          <p:cNvGrpSpPr/>
          <p:nvPr/>
        </p:nvGrpSpPr>
        <p:grpSpPr>
          <a:xfrm>
            <a:off x="6400802" y="1925290"/>
            <a:ext cx="4405744" cy="3473300"/>
            <a:chOff x="6400802" y="1925290"/>
            <a:chExt cx="4405744" cy="3473300"/>
          </a:xfrm>
        </p:grpSpPr>
        <p:sp>
          <p:nvSpPr>
            <p:cNvPr id="94" name="Text Placeholder 4"/>
            <p:cNvSpPr txBox="1">
              <a:spLocks/>
            </p:cNvSpPr>
            <p:nvPr/>
          </p:nvSpPr>
          <p:spPr>
            <a:xfrm>
              <a:off x="6400802" y="1925290"/>
              <a:ext cx="440574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132" dirty="0">
                  <a:solidFill>
                    <a:schemeClr val="tx1"/>
                  </a:solidFill>
                  <a:latin typeface="Segoe UI Light"/>
                </a:rPr>
                <a:t>Microservices approach</a:t>
              </a:r>
              <a:endParaRPr lang="en-US" sz="2350" kern="0" dirty="0">
                <a:solidFill>
                  <a:schemeClr val="tx1"/>
                </a:solidFill>
                <a:latin typeface="Segoe UI Semibold" panose="020B0702040204020203" pitchFamily="34" charset="0"/>
                <a:cs typeface="Segoe UI Semibold" panose="020B0702040204020203" pitchFamily="34" charset="0"/>
              </a:endParaRPr>
            </a:p>
          </p:txBody>
        </p:sp>
        <p:grpSp>
          <p:nvGrpSpPr>
            <p:cNvPr id="22" name="Group 77"/>
            <p:cNvGrpSpPr/>
            <p:nvPr/>
          </p:nvGrpSpPr>
          <p:grpSpPr>
            <a:xfrm>
              <a:off x="7317530" y="3136181"/>
              <a:ext cx="2572287" cy="2262409"/>
              <a:chOff x="7317530" y="3136181"/>
              <a:chExt cx="2572287" cy="2262409"/>
            </a:xfrm>
          </p:grpSpPr>
          <p:grpSp>
            <p:nvGrpSpPr>
              <p:cNvPr id="15" name="Group 78"/>
              <p:cNvGrpSpPr/>
              <p:nvPr/>
            </p:nvGrpSpPr>
            <p:grpSpPr>
              <a:xfrm>
                <a:off x="8691952" y="3136181"/>
                <a:ext cx="1197865" cy="658368"/>
                <a:chOff x="8691952" y="3136181"/>
                <a:chExt cx="1197865" cy="658368"/>
              </a:xfrm>
            </p:grpSpPr>
            <p:sp>
              <p:nvSpPr>
                <p:cNvPr id="47" name="Rectangle 10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9" name="Picture 10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16" name="Group 79"/>
              <p:cNvGrpSpPr/>
              <p:nvPr/>
            </p:nvGrpSpPr>
            <p:grpSpPr>
              <a:xfrm>
                <a:off x="7317530" y="3136181"/>
                <a:ext cx="1197865" cy="658368"/>
                <a:chOff x="7317530" y="3136181"/>
                <a:chExt cx="1197865" cy="658368"/>
              </a:xfrm>
            </p:grpSpPr>
            <p:sp>
              <p:nvSpPr>
                <p:cNvPr id="46" name="Rectangle 102"/>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7" name="Group 80"/>
              <p:cNvGrpSpPr/>
              <p:nvPr/>
            </p:nvGrpSpPr>
            <p:grpSpPr>
              <a:xfrm>
                <a:off x="7317530" y="3943558"/>
                <a:ext cx="1197865" cy="658368"/>
                <a:chOff x="7317530" y="3943558"/>
                <a:chExt cx="1197865" cy="658368"/>
              </a:xfrm>
            </p:grpSpPr>
            <p:sp>
              <p:nvSpPr>
                <p:cNvPr id="48" name="Rectangle 10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Group 81"/>
              <p:cNvGrpSpPr/>
              <p:nvPr/>
            </p:nvGrpSpPr>
            <p:grpSpPr>
              <a:xfrm>
                <a:off x="8691952" y="3943558"/>
                <a:ext cx="1197865" cy="658368"/>
                <a:chOff x="8691952" y="3943558"/>
                <a:chExt cx="1197865" cy="658368"/>
              </a:xfrm>
            </p:grpSpPr>
            <p:sp>
              <p:nvSpPr>
                <p:cNvPr id="49" name="Rectangle 98"/>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82"/>
              <p:cNvGrpSpPr/>
              <p:nvPr/>
            </p:nvGrpSpPr>
            <p:grpSpPr>
              <a:xfrm>
                <a:off x="7317530" y="4740222"/>
                <a:ext cx="1197865" cy="658368"/>
                <a:chOff x="7317530" y="4740222"/>
                <a:chExt cx="1197865" cy="658368"/>
              </a:xfrm>
            </p:grpSpPr>
            <p:sp>
              <p:nvSpPr>
                <p:cNvPr id="52" name="Rectangle 8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87"/>
                <p:cNvGrpSpPr/>
                <p:nvPr/>
              </p:nvGrpSpPr>
              <p:grpSpPr>
                <a:xfrm>
                  <a:off x="7694594" y="4848610"/>
                  <a:ext cx="443737" cy="441593"/>
                  <a:chOff x="5505773" y="4876532"/>
                  <a:chExt cx="267626" cy="266333"/>
                </a:xfrm>
              </p:grpSpPr>
              <p:sp>
                <p:nvSpPr>
                  <p:cNvPr id="68"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0" name="Group 83"/>
              <p:cNvGrpSpPr/>
              <p:nvPr/>
            </p:nvGrpSpPr>
            <p:grpSpPr>
              <a:xfrm>
                <a:off x="8691952" y="4740222"/>
                <a:ext cx="1197865" cy="658368"/>
                <a:chOff x="8691952" y="4740222"/>
                <a:chExt cx="1197865" cy="658368"/>
              </a:xfrm>
            </p:grpSpPr>
            <p:sp>
              <p:nvSpPr>
                <p:cNvPr id="61" name="Rectangle 84"/>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custDataLst>
      <p:tags r:id="rId1"/>
    </p:custDataLst>
    <p:extLst>
      <p:ext uri="{BB962C8B-B14F-4D97-AF65-F5344CB8AC3E}">
        <p14:creationId xmlns:p14="http://schemas.microsoft.com/office/powerpoint/2010/main" val="113029694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microservices?</a:t>
            </a:r>
          </a:p>
        </p:txBody>
      </p:sp>
      <p:grpSp>
        <p:nvGrpSpPr>
          <p:cNvPr id="9" name="Group 24"/>
          <p:cNvGrpSpPr/>
          <p:nvPr/>
        </p:nvGrpSpPr>
        <p:grpSpPr>
          <a:xfrm>
            <a:off x="388913" y="1925290"/>
            <a:ext cx="3973484" cy="3473300"/>
            <a:chOff x="1662547" y="1925290"/>
            <a:chExt cx="3973484" cy="3473300"/>
          </a:xfrm>
        </p:grpSpPr>
        <p:sp>
          <p:nvSpPr>
            <p:cNvPr id="188" name="Text Placeholder 4"/>
            <p:cNvSpPr txBox="1">
              <a:spLocks/>
            </p:cNvSpPr>
            <p:nvPr/>
          </p:nvSpPr>
          <p:spPr>
            <a:xfrm>
              <a:off x="1662547" y="1925290"/>
              <a:ext cx="3973484"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200" dirty="0">
                  <a:solidFill>
                    <a:schemeClr val="tx1"/>
                  </a:solidFill>
                  <a:latin typeface="Segoe UI Light"/>
                </a:rPr>
                <a:t>Traditional approach</a:t>
              </a:r>
            </a:p>
          </p:txBody>
        </p:sp>
        <p:sp>
          <p:nvSpPr>
            <p:cNvPr id="3" name="Rectangle 26"/>
            <p:cNvSpPr/>
            <p:nvPr/>
          </p:nvSpPr>
          <p:spPr bwMode="auto">
            <a:xfrm>
              <a:off x="2316399" y="3912620"/>
              <a:ext cx="2663170" cy="964916"/>
            </a:xfrm>
            <a:prstGeom prst="rect">
              <a:avLst/>
            </a:prstGeom>
            <a:noFill/>
            <a:ln>
              <a:solidFill>
                <a:srgbClr val="9292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2" name="Straight Connector 31"/>
            <p:cNvCxnSpPr/>
            <p:nvPr/>
          </p:nvCxnSpPr>
          <p:spPr>
            <a:xfrm flipH="1">
              <a:off x="3639677" y="4366058"/>
              <a:ext cx="1829" cy="49724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4" name="Straight Connector 32"/>
            <p:cNvCxnSpPr/>
            <p:nvPr/>
          </p:nvCxnSpPr>
          <p:spPr>
            <a:xfrm flipH="1">
              <a:off x="3640591"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8" name="Straight Connector 33"/>
            <p:cNvCxnSpPr/>
            <p:nvPr/>
          </p:nvCxnSpPr>
          <p:spPr>
            <a:xfrm flipH="1">
              <a:off x="2318254" y="3904449"/>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29" name="Straight Connector 34"/>
            <p:cNvCxnSpPr/>
            <p:nvPr/>
          </p:nvCxnSpPr>
          <p:spPr>
            <a:xfrm flipH="1">
              <a:off x="4978988" y="3913922"/>
              <a:ext cx="0" cy="135474"/>
            </a:xfrm>
            <a:prstGeom prst="line">
              <a:avLst/>
            </a:prstGeom>
            <a:noFill/>
            <a:ln w="9525" cap="flat" cmpd="sng" algn="ctr">
              <a:solidFill>
                <a:schemeClr val="tx1">
                  <a:lumMod val="60000"/>
                  <a:lumOff val="40000"/>
                </a:schemeClr>
              </a:solidFill>
              <a:prstDash val="solid"/>
              <a:miter lim="800000"/>
              <a:tailEnd type="triangle" w="lg" len="med"/>
            </a:ln>
            <a:effectLst/>
          </p:spPr>
        </p:cxnSp>
        <p:cxnSp>
          <p:nvCxnSpPr>
            <p:cNvPr id="30" name="Straight Connector 35"/>
            <p:cNvCxnSpPr/>
            <p:nvPr/>
          </p:nvCxnSpPr>
          <p:spPr>
            <a:xfrm flipH="1">
              <a:off x="2960171"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cxnSp>
          <p:nvCxnSpPr>
            <p:cNvPr id="31" name="Straight Connector 36"/>
            <p:cNvCxnSpPr/>
            <p:nvPr/>
          </p:nvCxnSpPr>
          <p:spPr>
            <a:xfrm flipH="1">
              <a:off x="4325058" y="3595719"/>
              <a:ext cx="1829" cy="312633"/>
            </a:xfrm>
            <a:prstGeom prst="line">
              <a:avLst/>
            </a:prstGeom>
            <a:noFill/>
            <a:ln w="9525" cap="flat" cmpd="sng" algn="ctr">
              <a:solidFill>
                <a:schemeClr val="tx1">
                  <a:lumMod val="60000"/>
                  <a:lumOff val="40000"/>
                </a:schemeClr>
              </a:solidFill>
              <a:prstDash val="solid"/>
              <a:miter lim="800000"/>
              <a:tailEnd type="none" w="lg" len="med"/>
            </a:ln>
            <a:effectLst/>
          </p:spPr>
        </p:cxnSp>
        <p:sp>
          <p:nvSpPr>
            <p:cNvPr id="2" name="Rectangle 37"/>
            <p:cNvSpPr/>
            <p:nvPr/>
          </p:nvSpPr>
          <p:spPr bwMode="auto">
            <a:xfrm>
              <a:off x="2354996"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API</a:t>
              </a:r>
              <a:endParaRPr lang="en-US" sz="16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38"/>
            <p:cNvSpPr/>
            <p:nvPr/>
          </p:nvSpPr>
          <p:spPr bwMode="auto">
            <a:xfrm>
              <a:off x="3725177" y="3136181"/>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UI</a:t>
              </a:r>
            </a:p>
          </p:txBody>
        </p:sp>
        <p:sp>
          <p:nvSpPr>
            <p:cNvPr id="11" name="Rectangle 39"/>
            <p:cNvSpPr/>
            <p:nvPr/>
          </p:nvSpPr>
          <p:spPr bwMode="auto">
            <a:xfrm>
              <a:off x="1718153"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1</a:t>
              </a:r>
            </a:p>
          </p:txBody>
        </p:sp>
        <p:sp>
          <p:nvSpPr>
            <p:cNvPr id="12" name="Rectangle 40"/>
            <p:cNvSpPr/>
            <p:nvPr/>
          </p:nvSpPr>
          <p:spPr bwMode="auto">
            <a:xfrm>
              <a:off x="3049738"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2</a:t>
              </a:r>
            </a:p>
          </p:txBody>
        </p:sp>
        <p:sp>
          <p:nvSpPr>
            <p:cNvPr id="13" name="Rectangle 41"/>
            <p:cNvSpPr/>
            <p:nvPr/>
          </p:nvSpPr>
          <p:spPr bwMode="auto">
            <a:xfrm>
              <a:off x="4362025" y="4086306"/>
              <a:ext cx="1196497" cy="6561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Component</a:t>
              </a:r>
              <a:br>
                <a:rPr lang="en-US" sz="1400">
                  <a:gradFill>
                    <a:gsLst>
                      <a:gs pos="0">
                        <a:srgbClr val="FFFFFF"/>
                      </a:gs>
                      <a:gs pos="100000">
                        <a:srgbClr val="FFFFFF"/>
                      </a:gs>
                    </a:gsLst>
                    <a:lin ang="5400000" scaled="0"/>
                  </a:gradFill>
                  <a:ea typeface="Segoe UI" pitchFamily="34" charset="0"/>
                  <a:cs typeface="Segoe UI" pitchFamily="34" charset="0"/>
                </a:rPr>
              </a:br>
              <a:r>
                <a:rPr lang="en-US" sz="1400">
                  <a:gradFill>
                    <a:gsLst>
                      <a:gs pos="0">
                        <a:srgbClr val="FFFFFF"/>
                      </a:gs>
                      <a:gs pos="100000">
                        <a:srgbClr val="FFFFFF"/>
                      </a:gs>
                    </a:gsLst>
                    <a:lin ang="5400000" scaled="0"/>
                  </a:gradFill>
                  <a:ea typeface="Segoe UI" pitchFamily="34" charset="0"/>
                  <a:cs typeface="Segoe UI" pitchFamily="34" charset="0"/>
                </a:rPr>
                <a:t>Library 3</a:t>
              </a:r>
            </a:p>
          </p:txBody>
        </p:sp>
        <p:sp>
          <p:nvSpPr>
            <p:cNvPr id="14" name="Rectangle 42"/>
            <p:cNvSpPr/>
            <p:nvPr/>
          </p:nvSpPr>
          <p:spPr bwMode="auto">
            <a:xfrm>
              <a:off x="1698853" y="4935431"/>
              <a:ext cx="3878964" cy="463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 Access</a:t>
              </a:r>
            </a:p>
          </p:txBody>
        </p:sp>
      </p:grpSp>
      <p:sp>
        <p:nvSpPr>
          <p:cNvPr id="51" name="Text Placeholder 4"/>
          <p:cNvSpPr txBox="1">
            <a:spLocks/>
          </p:cNvSpPr>
          <p:nvPr/>
        </p:nvSpPr>
        <p:spPr>
          <a:xfrm>
            <a:off x="4914900" y="1925290"/>
            <a:ext cx="6858000" cy="770648"/>
          </a:xfrm>
          <a:prstGeom prst="rect">
            <a:avLst/>
          </a:prstGeom>
        </p:spPr>
        <p:txBody>
          <a:bodyPr/>
          <a:lstStyle>
            <a:lvl1pPr marL="0" marR="0" indent="0" algn="l" defTabSz="931710" rtl="0" eaLnBrk="1" fontAlgn="auto" latinLnBrk="0" hangingPunct="1">
              <a:lnSpc>
                <a:spcPct val="90000"/>
              </a:lnSpc>
              <a:spcBef>
                <a:spcPct val="20000"/>
              </a:spcBef>
              <a:spcAft>
                <a:spcPts val="0"/>
              </a:spcAft>
              <a:buClr>
                <a:schemeClr val="bg1"/>
              </a:buClr>
              <a:buSzPct val="100000"/>
              <a:buFontTx/>
              <a:buNone/>
              <a:tabLst/>
              <a:defRPr sz="3996" kern="1200" spc="0" baseline="0">
                <a:solidFill>
                  <a:srgbClr val="5C2D91"/>
                </a:solidFill>
                <a:latin typeface="+mj-lt"/>
                <a:ea typeface="+mn-ea"/>
                <a:cs typeface="+mn-cs"/>
              </a:defRPr>
            </a:lvl1pPr>
            <a:lvl2pPr marL="583554" marR="0" indent="-241033" algn="l" defTabSz="931710"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2000" kern="1200" spc="0" baseline="0">
                <a:solidFill>
                  <a:srgbClr val="505050"/>
                </a:solidFill>
                <a:latin typeface="+mn-lt"/>
                <a:ea typeface="+mn-ea"/>
                <a:cs typeface="+mn-cs"/>
              </a:defRPr>
            </a:lvl2pPr>
            <a:lvl3pPr marL="799216"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2000" kern="1200" spc="0" baseline="0">
                <a:solidFill>
                  <a:srgbClr val="505050"/>
                </a:solidFill>
                <a:latin typeface="+mn-lt"/>
                <a:ea typeface="+mn-ea"/>
                <a:cs typeface="+mn-cs"/>
              </a:defRPr>
            </a:lvl3pPr>
            <a:lvl4pPr marL="1027562" marR="0" indent="-228347" algn="l" defTabSz="931710"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800" kern="1200" spc="0" baseline="0">
                <a:solidFill>
                  <a:srgbClr val="505050"/>
                </a:solidFill>
                <a:latin typeface="+mn-lt"/>
                <a:ea typeface="+mn-ea"/>
                <a:cs typeface="+mn-cs"/>
              </a:defRPr>
            </a:lvl4pPr>
            <a:lvl5pPr marL="1255909" marR="0" indent="-228347" algn="l" defTabSz="931710"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800" kern="1200" spc="0" baseline="0">
                <a:solidFill>
                  <a:srgbClr val="505050"/>
                </a:solidFill>
                <a:latin typeface="+mn-lt"/>
                <a:ea typeface="+mn-ea"/>
                <a:cs typeface="+mn-cs"/>
              </a:defRPr>
            </a:lvl5pPr>
            <a:lvl6pPr marL="2562202"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6pPr>
            <a:lvl7pPr marL="3028058"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7pPr>
            <a:lvl8pPr marL="3493914"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8pPr>
            <a:lvl9pPr marL="3959770" indent="-232928" algn="l" defTabSz="931710" rtl="0" eaLnBrk="1" latinLnBrk="0" hangingPunct="1">
              <a:spcBef>
                <a:spcPct val="20000"/>
              </a:spcBef>
              <a:buFont typeface="Arial" pitchFamily="34" charset="0"/>
              <a:buChar char="•"/>
              <a:defRPr sz="1998" kern="1200">
                <a:solidFill>
                  <a:schemeClr val="tx1"/>
                </a:solidFill>
                <a:latin typeface="+mn-lt"/>
                <a:ea typeface="+mn-ea"/>
                <a:cs typeface="+mn-cs"/>
              </a:defRPr>
            </a:lvl9pPr>
          </a:lstStyle>
          <a:p>
            <a:pPr algn="ctr" defTabSz="895075">
              <a:spcBef>
                <a:spcPct val="0"/>
              </a:spcBef>
              <a:buClrTx/>
              <a:buSzTx/>
              <a:defRPr/>
            </a:pPr>
            <a:r>
              <a:rPr lang="en-US" sz="3132" dirty="0">
                <a:solidFill>
                  <a:schemeClr val="tx1"/>
                </a:solidFill>
                <a:latin typeface="Segoe UI Light"/>
              </a:rPr>
              <a:t>Microservices approach</a:t>
            </a:r>
            <a:endParaRPr lang="en-US" sz="2350" kern="0" dirty="0">
              <a:solidFill>
                <a:schemeClr val="tx1"/>
              </a:solidFill>
              <a:latin typeface="Segoe UI Semibold" panose="020B0702040204020203" pitchFamily="34" charset="0"/>
              <a:cs typeface="Segoe UI Semibold" panose="020B0702040204020203" pitchFamily="34" charset="0"/>
            </a:endParaRPr>
          </a:p>
        </p:txBody>
      </p:sp>
      <p:grpSp>
        <p:nvGrpSpPr>
          <p:cNvPr id="38" name="Group 37"/>
          <p:cNvGrpSpPr/>
          <p:nvPr/>
        </p:nvGrpSpPr>
        <p:grpSpPr>
          <a:xfrm>
            <a:off x="4965610" y="3136181"/>
            <a:ext cx="6758170" cy="1893019"/>
            <a:chOff x="4965610" y="3136181"/>
            <a:chExt cx="6758170" cy="1893019"/>
          </a:xfrm>
        </p:grpSpPr>
        <p:sp>
          <p:nvSpPr>
            <p:cNvPr id="119" name="Rectangle 118"/>
            <p:cNvSpPr/>
            <p:nvPr/>
          </p:nvSpPr>
          <p:spPr bwMode="auto">
            <a:xfrm>
              <a:off x="8418559"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8725291" y="3217207"/>
              <a:ext cx="388823" cy="388823"/>
            </a:xfrm>
            <a:prstGeom prst="ellipse">
              <a:avLst/>
            </a:prstGeom>
          </p:spPr>
        </p:pic>
        <p:sp>
          <p:nvSpPr>
            <p:cNvPr id="117" name="Rectangle 116"/>
            <p:cNvSpPr/>
            <p:nvPr/>
          </p:nvSpPr>
          <p:spPr bwMode="auto">
            <a:xfrm>
              <a:off x="7268543"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13"/>
            <p:cNvSpPr>
              <a:spLocks noEditPoints="1"/>
            </p:cNvSpPr>
            <p:nvPr/>
          </p:nvSpPr>
          <p:spPr bwMode="auto">
            <a:xfrm>
              <a:off x="7580278"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p:cNvSpPr/>
            <p:nvPr/>
          </p:nvSpPr>
          <p:spPr bwMode="auto">
            <a:xfrm>
              <a:off x="7268543"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4"/>
            <p:cNvSpPr>
              <a:spLocks noEditPoints="1"/>
            </p:cNvSpPr>
            <p:nvPr/>
          </p:nvSpPr>
          <p:spPr bwMode="auto">
            <a:xfrm>
              <a:off x="7624959"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p:cNvSpPr/>
            <p:nvPr/>
          </p:nvSpPr>
          <p:spPr bwMode="auto">
            <a:xfrm>
              <a:off x="8418559"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5"/>
            <p:cNvSpPr>
              <a:spLocks noEditPoints="1"/>
            </p:cNvSpPr>
            <p:nvPr/>
          </p:nvSpPr>
          <p:spPr bwMode="auto">
            <a:xfrm>
              <a:off x="8772272"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102"/>
            <p:cNvSpPr/>
            <p:nvPr/>
          </p:nvSpPr>
          <p:spPr bwMode="auto">
            <a:xfrm>
              <a:off x="7268543"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4" name="Group 103"/>
            <p:cNvGrpSpPr/>
            <p:nvPr/>
          </p:nvGrpSpPr>
          <p:grpSpPr>
            <a:xfrm>
              <a:off x="7584043" y="4569017"/>
              <a:ext cx="371287" cy="369493"/>
              <a:chOff x="5505773" y="4876532"/>
              <a:chExt cx="267626" cy="266333"/>
            </a:xfrm>
          </p:grpSpPr>
          <p:sp>
            <p:nvSpPr>
              <p:cNvPr id="105"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Rectangle 100"/>
            <p:cNvSpPr/>
            <p:nvPr/>
          </p:nvSpPr>
          <p:spPr bwMode="auto">
            <a:xfrm>
              <a:off x="8418559"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6"/>
            <p:cNvSpPr>
              <a:spLocks noEditPoints="1"/>
            </p:cNvSpPr>
            <p:nvPr/>
          </p:nvSpPr>
          <p:spPr bwMode="auto">
            <a:xfrm>
              <a:off x="8754184"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121"/>
            <p:cNvSpPr/>
            <p:nvPr/>
          </p:nvSpPr>
          <p:spPr bwMode="auto">
            <a:xfrm>
              <a:off x="6115626"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23" name="Picture 122"/>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6422358" y="3217207"/>
              <a:ext cx="388823" cy="388823"/>
            </a:xfrm>
            <a:prstGeom prst="ellipse">
              <a:avLst/>
            </a:prstGeom>
          </p:spPr>
        </p:pic>
        <p:sp>
          <p:nvSpPr>
            <p:cNvPr id="125" name="Rectangle 124"/>
            <p:cNvSpPr/>
            <p:nvPr/>
          </p:nvSpPr>
          <p:spPr bwMode="auto">
            <a:xfrm>
              <a:off x="4965610"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13"/>
            <p:cNvSpPr>
              <a:spLocks noEditPoints="1"/>
            </p:cNvSpPr>
            <p:nvPr/>
          </p:nvSpPr>
          <p:spPr bwMode="auto">
            <a:xfrm>
              <a:off x="5277345"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p:cNvSpPr/>
            <p:nvPr/>
          </p:nvSpPr>
          <p:spPr bwMode="auto">
            <a:xfrm>
              <a:off x="4965610"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
            <p:cNvSpPr>
              <a:spLocks noEditPoints="1"/>
            </p:cNvSpPr>
            <p:nvPr/>
          </p:nvSpPr>
          <p:spPr bwMode="auto">
            <a:xfrm>
              <a:off x="5322026"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p:cNvSpPr/>
            <p:nvPr/>
          </p:nvSpPr>
          <p:spPr bwMode="auto">
            <a:xfrm>
              <a:off x="6115626"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52" name="Freeform 15"/>
            <p:cNvSpPr>
              <a:spLocks noEditPoints="1"/>
            </p:cNvSpPr>
            <p:nvPr/>
          </p:nvSpPr>
          <p:spPr bwMode="auto">
            <a:xfrm>
              <a:off x="6469339"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p:cNvSpPr/>
            <p:nvPr/>
          </p:nvSpPr>
          <p:spPr bwMode="auto">
            <a:xfrm>
              <a:off x="4965610"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p:cNvGrpSpPr/>
            <p:nvPr/>
          </p:nvGrpSpPr>
          <p:grpSpPr>
            <a:xfrm>
              <a:off x="5281110" y="4569017"/>
              <a:ext cx="371287" cy="369493"/>
              <a:chOff x="5505773" y="4876532"/>
              <a:chExt cx="267626" cy="266333"/>
            </a:xfrm>
          </p:grpSpPr>
          <p:sp>
            <p:nvSpPr>
              <p:cNvPr id="156"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5" name="Rectangle 164"/>
            <p:cNvSpPr/>
            <p:nvPr/>
          </p:nvSpPr>
          <p:spPr bwMode="auto">
            <a:xfrm>
              <a:off x="6115626"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66" name="Freeform 16"/>
            <p:cNvSpPr>
              <a:spLocks noEditPoints="1"/>
            </p:cNvSpPr>
            <p:nvPr/>
          </p:nvSpPr>
          <p:spPr bwMode="auto">
            <a:xfrm>
              <a:off x="6451251"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p:cNvSpPr/>
            <p:nvPr/>
          </p:nvSpPr>
          <p:spPr bwMode="auto">
            <a:xfrm>
              <a:off x="10721494" y="3136181"/>
              <a:ext cx="1002286" cy="55087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69" name="Picture 168"/>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11028226" y="3217207"/>
              <a:ext cx="388823" cy="388823"/>
            </a:xfrm>
            <a:prstGeom prst="ellipse">
              <a:avLst/>
            </a:prstGeom>
          </p:spPr>
        </p:pic>
        <p:sp>
          <p:nvSpPr>
            <p:cNvPr id="171" name="Rectangle 170"/>
            <p:cNvSpPr/>
            <p:nvPr/>
          </p:nvSpPr>
          <p:spPr bwMode="auto">
            <a:xfrm>
              <a:off x="9571478" y="3136181"/>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13"/>
            <p:cNvSpPr>
              <a:spLocks noEditPoints="1"/>
            </p:cNvSpPr>
            <p:nvPr/>
          </p:nvSpPr>
          <p:spPr bwMode="auto">
            <a:xfrm>
              <a:off x="9883213" y="3243833"/>
              <a:ext cx="378815" cy="335571"/>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173"/>
            <p:cNvSpPr/>
            <p:nvPr/>
          </p:nvSpPr>
          <p:spPr bwMode="auto">
            <a:xfrm>
              <a:off x="9571478" y="3811735"/>
              <a:ext cx="1002286" cy="550874"/>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14"/>
            <p:cNvSpPr>
              <a:spLocks noEditPoints="1"/>
            </p:cNvSpPr>
            <p:nvPr/>
          </p:nvSpPr>
          <p:spPr bwMode="auto">
            <a:xfrm>
              <a:off x="9927894" y="3910674"/>
              <a:ext cx="289455" cy="352997"/>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176"/>
            <p:cNvSpPr/>
            <p:nvPr/>
          </p:nvSpPr>
          <p:spPr bwMode="auto">
            <a:xfrm>
              <a:off x="10721494" y="3811735"/>
              <a:ext cx="1002286" cy="550874"/>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78" name="Freeform 15"/>
            <p:cNvSpPr>
              <a:spLocks noEditPoints="1"/>
            </p:cNvSpPr>
            <p:nvPr/>
          </p:nvSpPr>
          <p:spPr bwMode="auto">
            <a:xfrm>
              <a:off x="11075207" y="3900528"/>
              <a:ext cx="294860" cy="373287"/>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Rectangle 179"/>
            <p:cNvSpPr/>
            <p:nvPr/>
          </p:nvSpPr>
          <p:spPr bwMode="auto">
            <a:xfrm>
              <a:off x="9571478" y="4478326"/>
              <a:ext cx="1002286" cy="550874"/>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81" name="Group 180"/>
            <p:cNvGrpSpPr/>
            <p:nvPr/>
          </p:nvGrpSpPr>
          <p:grpSpPr>
            <a:xfrm>
              <a:off x="9886978" y="4569017"/>
              <a:ext cx="371287" cy="369493"/>
              <a:chOff x="5505773" y="4876532"/>
              <a:chExt cx="267626" cy="266333"/>
            </a:xfrm>
          </p:grpSpPr>
          <p:sp>
            <p:nvSpPr>
              <p:cNvPr id="182"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2" name="Rectangle 191"/>
            <p:cNvSpPr/>
            <p:nvPr/>
          </p:nvSpPr>
          <p:spPr bwMode="auto">
            <a:xfrm>
              <a:off x="10721494" y="4478326"/>
              <a:ext cx="1002286" cy="550874"/>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93" name="Freeform 16"/>
            <p:cNvSpPr>
              <a:spLocks noEditPoints="1"/>
            </p:cNvSpPr>
            <p:nvPr/>
          </p:nvSpPr>
          <p:spPr bwMode="auto">
            <a:xfrm>
              <a:off x="11057119" y="4577314"/>
              <a:ext cx="331036" cy="3528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5" name="Group 554"/>
          <p:cNvGrpSpPr/>
          <p:nvPr/>
        </p:nvGrpSpPr>
        <p:grpSpPr>
          <a:xfrm>
            <a:off x="11874410" y="3136181"/>
            <a:ext cx="1002286" cy="550874"/>
            <a:chOff x="7317530" y="3136181"/>
            <a:chExt cx="1197865" cy="658368"/>
          </a:xfrm>
        </p:grpSpPr>
        <p:sp>
          <p:nvSpPr>
            <p:cNvPr id="556" name="Rectangle 555"/>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57"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8" name="Group 557"/>
          <p:cNvGrpSpPr/>
          <p:nvPr/>
        </p:nvGrpSpPr>
        <p:grpSpPr>
          <a:xfrm>
            <a:off x="11874410" y="3811735"/>
            <a:ext cx="1002286" cy="550874"/>
            <a:chOff x="7317530" y="3943558"/>
            <a:chExt cx="1197865" cy="658368"/>
          </a:xfrm>
        </p:grpSpPr>
        <p:sp>
          <p:nvSpPr>
            <p:cNvPr id="559" name="Rectangle 558"/>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60"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1" name="Group 560"/>
          <p:cNvGrpSpPr/>
          <p:nvPr/>
        </p:nvGrpSpPr>
        <p:grpSpPr>
          <a:xfrm>
            <a:off x="11874410" y="4478326"/>
            <a:ext cx="1002286" cy="550874"/>
            <a:chOff x="7317530" y="4740222"/>
            <a:chExt cx="1197865" cy="658368"/>
          </a:xfrm>
        </p:grpSpPr>
        <p:sp>
          <p:nvSpPr>
            <p:cNvPr id="562" name="Rectangle 561"/>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63" name="Group 562"/>
            <p:cNvGrpSpPr/>
            <p:nvPr/>
          </p:nvGrpSpPr>
          <p:grpSpPr>
            <a:xfrm>
              <a:off x="7694594" y="4848610"/>
              <a:ext cx="443737" cy="441593"/>
              <a:chOff x="5505773" y="4876532"/>
              <a:chExt cx="267626" cy="266333"/>
            </a:xfrm>
          </p:grpSpPr>
          <p:sp>
            <p:nvSpPr>
              <p:cNvPr id="564"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 name="Group 31"/>
          <p:cNvGrpSpPr/>
          <p:nvPr/>
        </p:nvGrpSpPr>
        <p:grpSpPr>
          <a:xfrm>
            <a:off x="4965610" y="1104178"/>
            <a:ext cx="7911086" cy="550874"/>
            <a:chOff x="4965610" y="1104178"/>
            <a:chExt cx="7911086" cy="550874"/>
          </a:xfrm>
        </p:grpSpPr>
        <p:grpSp>
          <p:nvGrpSpPr>
            <p:cNvPr id="194" name="Group 193"/>
            <p:cNvGrpSpPr/>
            <p:nvPr/>
          </p:nvGrpSpPr>
          <p:grpSpPr>
            <a:xfrm>
              <a:off x="8418559" y="1104178"/>
              <a:ext cx="1002286" cy="550874"/>
              <a:chOff x="8691952" y="3136181"/>
              <a:chExt cx="1197865" cy="658368"/>
            </a:xfrm>
          </p:grpSpPr>
          <p:sp>
            <p:nvSpPr>
              <p:cNvPr id="195" name="Rectangle 19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196" name="Picture 19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197" name="Group 196"/>
            <p:cNvGrpSpPr/>
            <p:nvPr/>
          </p:nvGrpSpPr>
          <p:grpSpPr>
            <a:xfrm>
              <a:off x="7268543" y="1104178"/>
              <a:ext cx="1002286" cy="550874"/>
              <a:chOff x="7317530" y="3136181"/>
              <a:chExt cx="1197865" cy="658368"/>
            </a:xfrm>
          </p:grpSpPr>
          <p:sp>
            <p:nvSpPr>
              <p:cNvPr id="198" name="Rectangle 197"/>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199"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0" name="Group 219"/>
            <p:cNvGrpSpPr/>
            <p:nvPr/>
          </p:nvGrpSpPr>
          <p:grpSpPr>
            <a:xfrm>
              <a:off x="6115626" y="1104178"/>
              <a:ext cx="1002286" cy="550874"/>
              <a:chOff x="8691952" y="3136181"/>
              <a:chExt cx="1197865" cy="658368"/>
            </a:xfrm>
          </p:grpSpPr>
          <p:sp>
            <p:nvSpPr>
              <p:cNvPr id="221" name="Rectangle 220"/>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22" name="Picture 221"/>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23" name="Group 222"/>
            <p:cNvGrpSpPr/>
            <p:nvPr/>
          </p:nvGrpSpPr>
          <p:grpSpPr>
            <a:xfrm>
              <a:off x="4965610" y="1104178"/>
              <a:ext cx="1002286" cy="550874"/>
              <a:chOff x="7317530" y="3136181"/>
              <a:chExt cx="1197865" cy="658368"/>
            </a:xfrm>
          </p:grpSpPr>
          <p:sp>
            <p:nvSpPr>
              <p:cNvPr id="224" name="Rectangle 223"/>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6" name="Group 245"/>
            <p:cNvGrpSpPr/>
            <p:nvPr/>
          </p:nvGrpSpPr>
          <p:grpSpPr>
            <a:xfrm>
              <a:off x="10721494" y="1104178"/>
              <a:ext cx="1002286" cy="550874"/>
              <a:chOff x="8691952" y="3136181"/>
              <a:chExt cx="1197865" cy="658368"/>
            </a:xfrm>
          </p:grpSpPr>
          <p:sp>
            <p:nvSpPr>
              <p:cNvPr id="247" name="Rectangle 246"/>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48" name="Picture 247"/>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49" name="Group 248"/>
            <p:cNvGrpSpPr/>
            <p:nvPr/>
          </p:nvGrpSpPr>
          <p:grpSpPr>
            <a:xfrm>
              <a:off x="9571478" y="1104178"/>
              <a:ext cx="1002286" cy="550874"/>
              <a:chOff x="7317530" y="3136181"/>
              <a:chExt cx="1197865" cy="658368"/>
            </a:xfrm>
          </p:grpSpPr>
          <p:sp>
            <p:nvSpPr>
              <p:cNvPr id="250" name="Rectangle 249"/>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2" name="Group 571"/>
            <p:cNvGrpSpPr/>
            <p:nvPr/>
          </p:nvGrpSpPr>
          <p:grpSpPr>
            <a:xfrm>
              <a:off x="11874410" y="1104178"/>
              <a:ext cx="1002286" cy="550874"/>
              <a:chOff x="7317530" y="3136181"/>
              <a:chExt cx="1197865" cy="658368"/>
            </a:xfrm>
          </p:grpSpPr>
          <p:sp>
            <p:nvSpPr>
              <p:cNvPr id="573" name="Rectangle 572"/>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74"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7" name="Group 26"/>
          <p:cNvGrpSpPr/>
          <p:nvPr/>
        </p:nvGrpSpPr>
        <p:grpSpPr>
          <a:xfrm>
            <a:off x="4965610" y="1779732"/>
            <a:ext cx="7911086" cy="550874"/>
            <a:chOff x="4965610" y="1779732"/>
            <a:chExt cx="7911086" cy="550874"/>
          </a:xfrm>
        </p:grpSpPr>
        <p:grpSp>
          <p:nvGrpSpPr>
            <p:cNvPr id="200" name="Group 199"/>
            <p:cNvGrpSpPr/>
            <p:nvPr/>
          </p:nvGrpSpPr>
          <p:grpSpPr>
            <a:xfrm>
              <a:off x="7268543" y="1779732"/>
              <a:ext cx="1002286" cy="550874"/>
              <a:chOff x="7317530" y="3943558"/>
              <a:chExt cx="1197865" cy="658368"/>
            </a:xfrm>
          </p:grpSpPr>
          <p:sp>
            <p:nvSpPr>
              <p:cNvPr id="201" name="Rectangle 20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02"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3" name="Group 202"/>
            <p:cNvGrpSpPr/>
            <p:nvPr/>
          </p:nvGrpSpPr>
          <p:grpSpPr>
            <a:xfrm>
              <a:off x="8418559" y="1779732"/>
              <a:ext cx="1002286" cy="550874"/>
              <a:chOff x="8691952" y="3943558"/>
              <a:chExt cx="1197865" cy="658368"/>
            </a:xfrm>
          </p:grpSpPr>
          <p:sp>
            <p:nvSpPr>
              <p:cNvPr id="204" name="Rectangle 203"/>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05"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6" name="Group 225"/>
            <p:cNvGrpSpPr/>
            <p:nvPr/>
          </p:nvGrpSpPr>
          <p:grpSpPr>
            <a:xfrm>
              <a:off x="4965610" y="1779732"/>
              <a:ext cx="1002286" cy="550874"/>
              <a:chOff x="7317530" y="3943558"/>
              <a:chExt cx="1197865" cy="658368"/>
            </a:xfrm>
          </p:grpSpPr>
          <p:sp>
            <p:nvSpPr>
              <p:cNvPr id="227" name="Rectangle 226"/>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28"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29" name="Group 228"/>
            <p:cNvGrpSpPr/>
            <p:nvPr/>
          </p:nvGrpSpPr>
          <p:grpSpPr>
            <a:xfrm>
              <a:off x="6115626" y="1779732"/>
              <a:ext cx="1002286" cy="550874"/>
              <a:chOff x="8691952" y="3943558"/>
              <a:chExt cx="1197865" cy="658368"/>
            </a:xfrm>
          </p:grpSpPr>
          <p:sp>
            <p:nvSpPr>
              <p:cNvPr id="230" name="Rectangle 229"/>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31"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2" name="Group 251"/>
            <p:cNvGrpSpPr/>
            <p:nvPr/>
          </p:nvGrpSpPr>
          <p:grpSpPr>
            <a:xfrm>
              <a:off x="9571478" y="1779732"/>
              <a:ext cx="1002286" cy="550874"/>
              <a:chOff x="7317530" y="3943558"/>
              <a:chExt cx="1197865" cy="658368"/>
            </a:xfrm>
          </p:grpSpPr>
          <p:sp>
            <p:nvSpPr>
              <p:cNvPr id="253" name="Rectangle 252"/>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5" name="Group 254"/>
            <p:cNvGrpSpPr/>
            <p:nvPr/>
          </p:nvGrpSpPr>
          <p:grpSpPr>
            <a:xfrm>
              <a:off x="10721494" y="1779732"/>
              <a:ext cx="1002286" cy="550874"/>
              <a:chOff x="8691952" y="3943558"/>
              <a:chExt cx="1197865" cy="658368"/>
            </a:xfrm>
          </p:grpSpPr>
          <p:sp>
            <p:nvSpPr>
              <p:cNvPr id="256" name="Rectangle 255"/>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5" name="Group 574"/>
            <p:cNvGrpSpPr/>
            <p:nvPr/>
          </p:nvGrpSpPr>
          <p:grpSpPr>
            <a:xfrm>
              <a:off x="11874410" y="1779732"/>
              <a:ext cx="1002286" cy="550874"/>
              <a:chOff x="7317530" y="3943558"/>
              <a:chExt cx="1197865" cy="658368"/>
            </a:xfrm>
          </p:grpSpPr>
          <p:sp>
            <p:nvSpPr>
              <p:cNvPr id="576" name="Rectangle 575"/>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77"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 name="Group 25"/>
          <p:cNvGrpSpPr/>
          <p:nvPr/>
        </p:nvGrpSpPr>
        <p:grpSpPr>
          <a:xfrm>
            <a:off x="4965610" y="2446323"/>
            <a:ext cx="7911086" cy="550874"/>
            <a:chOff x="4965610" y="2446323"/>
            <a:chExt cx="7911086" cy="550874"/>
          </a:xfrm>
        </p:grpSpPr>
        <p:grpSp>
          <p:nvGrpSpPr>
            <p:cNvPr id="206" name="Group 205"/>
            <p:cNvGrpSpPr/>
            <p:nvPr/>
          </p:nvGrpSpPr>
          <p:grpSpPr>
            <a:xfrm>
              <a:off x="7268543" y="2446323"/>
              <a:ext cx="1002286" cy="550874"/>
              <a:chOff x="7317530" y="4740222"/>
              <a:chExt cx="1197865" cy="658368"/>
            </a:xfrm>
          </p:grpSpPr>
          <p:sp>
            <p:nvSpPr>
              <p:cNvPr id="207" name="Rectangle 20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08" name="Group 207"/>
              <p:cNvGrpSpPr/>
              <p:nvPr/>
            </p:nvGrpSpPr>
            <p:grpSpPr>
              <a:xfrm>
                <a:off x="7694594" y="4848610"/>
                <a:ext cx="443737" cy="441593"/>
                <a:chOff x="5505773" y="4876532"/>
                <a:chExt cx="267626" cy="266333"/>
              </a:xfrm>
            </p:grpSpPr>
            <p:sp>
              <p:nvSpPr>
                <p:cNvPr id="209"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17" name="Group 216"/>
            <p:cNvGrpSpPr/>
            <p:nvPr/>
          </p:nvGrpSpPr>
          <p:grpSpPr>
            <a:xfrm>
              <a:off x="8418559" y="2446323"/>
              <a:ext cx="1002286" cy="550874"/>
              <a:chOff x="8691952" y="4740222"/>
              <a:chExt cx="1197865" cy="658368"/>
            </a:xfrm>
          </p:grpSpPr>
          <p:sp>
            <p:nvSpPr>
              <p:cNvPr id="218" name="Rectangle 217"/>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19"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32" name="Group 231"/>
            <p:cNvGrpSpPr/>
            <p:nvPr/>
          </p:nvGrpSpPr>
          <p:grpSpPr>
            <a:xfrm>
              <a:off x="4965610" y="2446323"/>
              <a:ext cx="1002286" cy="550874"/>
              <a:chOff x="7317530" y="4740222"/>
              <a:chExt cx="1197865" cy="658368"/>
            </a:xfrm>
          </p:grpSpPr>
          <p:sp>
            <p:nvSpPr>
              <p:cNvPr id="233" name="Rectangle 232"/>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34" name="Group 233"/>
              <p:cNvGrpSpPr/>
              <p:nvPr/>
            </p:nvGrpSpPr>
            <p:grpSpPr>
              <a:xfrm>
                <a:off x="7694594" y="4848610"/>
                <a:ext cx="443737" cy="441593"/>
                <a:chOff x="5505773" y="4876532"/>
                <a:chExt cx="267626" cy="266333"/>
              </a:xfrm>
            </p:grpSpPr>
            <p:sp>
              <p:nvSpPr>
                <p:cNvPr id="235"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43" name="Group 242"/>
            <p:cNvGrpSpPr/>
            <p:nvPr/>
          </p:nvGrpSpPr>
          <p:grpSpPr>
            <a:xfrm>
              <a:off x="6115626" y="2446323"/>
              <a:ext cx="1002286" cy="550874"/>
              <a:chOff x="8691952" y="4740222"/>
              <a:chExt cx="1197865" cy="658368"/>
            </a:xfrm>
          </p:grpSpPr>
          <p:sp>
            <p:nvSpPr>
              <p:cNvPr id="244" name="Rectangle 243"/>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8" name="Group 257"/>
            <p:cNvGrpSpPr/>
            <p:nvPr/>
          </p:nvGrpSpPr>
          <p:grpSpPr>
            <a:xfrm>
              <a:off x="9571478" y="2446323"/>
              <a:ext cx="1002286" cy="550874"/>
              <a:chOff x="7317530" y="4740222"/>
              <a:chExt cx="1197865" cy="658368"/>
            </a:xfrm>
          </p:grpSpPr>
          <p:sp>
            <p:nvSpPr>
              <p:cNvPr id="259" name="Rectangle 258"/>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0" name="Group 259"/>
              <p:cNvGrpSpPr/>
              <p:nvPr/>
            </p:nvGrpSpPr>
            <p:grpSpPr>
              <a:xfrm>
                <a:off x="7694594" y="4848610"/>
                <a:ext cx="443737" cy="441593"/>
                <a:chOff x="5505773" y="4876532"/>
                <a:chExt cx="267626" cy="266333"/>
              </a:xfrm>
            </p:grpSpPr>
            <p:sp>
              <p:nvSpPr>
                <p:cNvPr id="261"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2"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69" name="Group 268"/>
            <p:cNvGrpSpPr/>
            <p:nvPr/>
          </p:nvGrpSpPr>
          <p:grpSpPr>
            <a:xfrm>
              <a:off x="10721494" y="2446323"/>
              <a:ext cx="1002286" cy="550874"/>
              <a:chOff x="8691952" y="4740222"/>
              <a:chExt cx="1197865" cy="658368"/>
            </a:xfrm>
          </p:grpSpPr>
          <p:sp>
            <p:nvSpPr>
              <p:cNvPr id="270" name="Rectangle 269"/>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71"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78" name="Group 577"/>
            <p:cNvGrpSpPr/>
            <p:nvPr/>
          </p:nvGrpSpPr>
          <p:grpSpPr>
            <a:xfrm>
              <a:off x="11874410" y="2446323"/>
              <a:ext cx="1002286" cy="550874"/>
              <a:chOff x="7317530" y="4740222"/>
              <a:chExt cx="1197865" cy="658368"/>
            </a:xfrm>
          </p:grpSpPr>
          <p:sp>
            <p:nvSpPr>
              <p:cNvPr id="579" name="Rectangle 578"/>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80" name="Group 579"/>
              <p:cNvGrpSpPr/>
              <p:nvPr/>
            </p:nvGrpSpPr>
            <p:grpSpPr>
              <a:xfrm>
                <a:off x="7694594" y="4848610"/>
                <a:ext cx="443737" cy="441593"/>
                <a:chOff x="5505773" y="4876532"/>
                <a:chExt cx="267626" cy="266333"/>
              </a:xfrm>
            </p:grpSpPr>
            <p:sp>
              <p:nvSpPr>
                <p:cNvPr id="581"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5" name="Group 34"/>
          <p:cNvGrpSpPr/>
          <p:nvPr/>
        </p:nvGrpSpPr>
        <p:grpSpPr>
          <a:xfrm>
            <a:off x="4965610" y="5168178"/>
            <a:ext cx="7911086" cy="550874"/>
            <a:chOff x="4965610" y="5168178"/>
            <a:chExt cx="7911086" cy="550874"/>
          </a:xfrm>
        </p:grpSpPr>
        <p:grpSp>
          <p:nvGrpSpPr>
            <p:cNvPr id="272" name="Group 271"/>
            <p:cNvGrpSpPr/>
            <p:nvPr/>
          </p:nvGrpSpPr>
          <p:grpSpPr>
            <a:xfrm>
              <a:off x="8418559" y="5168178"/>
              <a:ext cx="1002286" cy="550874"/>
              <a:chOff x="8691952" y="3136181"/>
              <a:chExt cx="1197865" cy="658368"/>
            </a:xfrm>
          </p:grpSpPr>
          <p:sp>
            <p:nvSpPr>
              <p:cNvPr id="273" name="Rectangle 272"/>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274" name="Picture 273"/>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275" name="Group 274"/>
            <p:cNvGrpSpPr/>
            <p:nvPr/>
          </p:nvGrpSpPr>
          <p:grpSpPr>
            <a:xfrm>
              <a:off x="7268543" y="5168178"/>
              <a:ext cx="1002286" cy="550874"/>
              <a:chOff x="7317530" y="3136181"/>
              <a:chExt cx="1197865" cy="658368"/>
            </a:xfrm>
          </p:grpSpPr>
          <p:sp>
            <p:nvSpPr>
              <p:cNvPr id="276" name="Rectangle 275"/>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77"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8" name="Group 297"/>
            <p:cNvGrpSpPr/>
            <p:nvPr/>
          </p:nvGrpSpPr>
          <p:grpSpPr>
            <a:xfrm>
              <a:off x="6115626" y="5168178"/>
              <a:ext cx="1002286" cy="550874"/>
              <a:chOff x="8691952" y="3136181"/>
              <a:chExt cx="1197865" cy="658368"/>
            </a:xfrm>
          </p:grpSpPr>
          <p:sp>
            <p:nvSpPr>
              <p:cNvPr id="299" name="Rectangle 298"/>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00" name="Picture 299"/>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301" name="Group 300"/>
            <p:cNvGrpSpPr/>
            <p:nvPr/>
          </p:nvGrpSpPr>
          <p:grpSpPr>
            <a:xfrm>
              <a:off x="4965610" y="5168178"/>
              <a:ext cx="1002286" cy="550874"/>
              <a:chOff x="7317530" y="3136181"/>
              <a:chExt cx="1197865" cy="658368"/>
            </a:xfrm>
          </p:grpSpPr>
          <p:sp>
            <p:nvSpPr>
              <p:cNvPr id="302" name="Rectangle 301"/>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3"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24" name="Group 323"/>
            <p:cNvGrpSpPr/>
            <p:nvPr/>
          </p:nvGrpSpPr>
          <p:grpSpPr>
            <a:xfrm>
              <a:off x="10721494" y="5168178"/>
              <a:ext cx="1002286" cy="550874"/>
              <a:chOff x="8691952" y="3136181"/>
              <a:chExt cx="1197865" cy="658368"/>
            </a:xfrm>
          </p:grpSpPr>
          <p:sp>
            <p:nvSpPr>
              <p:cNvPr id="325" name="Rectangle 324"/>
              <p:cNvSpPr/>
              <p:nvPr/>
            </p:nvSpPr>
            <p:spPr bwMode="auto">
              <a:xfrm>
                <a:off x="8691952" y="3136181"/>
                <a:ext cx="1197865" cy="6583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pic>
            <p:nvPicPr>
              <p:cNvPr id="326" name="Picture 325"/>
              <p:cNvPicPr>
                <a:picLocks noChangeAspect="1"/>
              </p:cNvPicPr>
              <p:nvPr/>
            </p:nvPicPr>
            <p:blipFill rotWithShape="1">
              <a:blip r:embed="rId4" cstate="print">
                <a:extLst>
                  <a:ext uri="{28A0092B-C50C-407E-A947-70E740481C1C}">
                    <a14:useLocalDpi xmlns:a14="http://schemas.microsoft.com/office/drawing/2010/main"/>
                  </a:ext>
                </a:extLst>
              </a:blip>
              <a:srcRect l="23859" t="13818" r="23865" b="33905"/>
              <a:stretch/>
            </p:blipFill>
            <p:spPr>
              <a:xfrm>
                <a:off x="9058537" y="3233018"/>
                <a:ext cx="464695" cy="464695"/>
              </a:xfrm>
              <a:prstGeom prst="ellipse">
                <a:avLst/>
              </a:prstGeom>
            </p:spPr>
          </p:pic>
        </p:grpSp>
        <p:grpSp>
          <p:nvGrpSpPr>
            <p:cNvPr id="327" name="Group 326"/>
            <p:cNvGrpSpPr/>
            <p:nvPr/>
          </p:nvGrpSpPr>
          <p:grpSpPr>
            <a:xfrm>
              <a:off x="9571478" y="5168178"/>
              <a:ext cx="1002286" cy="550874"/>
              <a:chOff x="7317530" y="3136181"/>
              <a:chExt cx="1197865" cy="658368"/>
            </a:xfrm>
          </p:grpSpPr>
          <p:sp>
            <p:nvSpPr>
              <p:cNvPr id="328" name="Rectangle 327"/>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29"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9" name="Group 588"/>
            <p:cNvGrpSpPr/>
            <p:nvPr/>
          </p:nvGrpSpPr>
          <p:grpSpPr>
            <a:xfrm>
              <a:off x="11874410" y="5168178"/>
              <a:ext cx="1002286" cy="550874"/>
              <a:chOff x="7317530" y="3136181"/>
              <a:chExt cx="1197865" cy="658368"/>
            </a:xfrm>
          </p:grpSpPr>
          <p:sp>
            <p:nvSpPr>
              <p:cNvPr id="590" name="Rectangle 589"/>
              <p:cNvSpPr/>
              <p:nvPr/>
            </p:nvSpPr>
            <p:spPr bwMode="auto">
              <a:xfrm>
                <a:off x="7317530" y="3136181"/>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91" name="Freeform 13"/>
              <p:cNvSpPr>
                <a:spLocks noEditPoints="1"/>
              </p:cNvSpPr>
              <p:nvPr/>
            </p:nvSpPr>
            <p:spPr bwMode="auto">
              <a:xfrm>
                <a:off x="7690095" y="3264839"/>
                <a:ext cx="452734" cy="401052"/>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6" name="Group 35"/>
          <p:cNvGrpSpPr/>
          <p:nvPr/>
        </p:nvGrpSpPr>
        <p:grpSpPr>
          <a:xfrm>
            <a:off x="4965610" y="5843732"/>
            <a:ext cx="7911086" cy="550874"/>
            <a:chOff x="4965610" y="5843732"/>
            <a:chExt cx="7911086" cy="550874"/>
          </a:xfrm>
        </p:grpSpPr>
        <p:grpSp>
          <p:nvGrpSpPr>
            <p:cNvPr id="278" name="Group 277"/>
            <p:cNvGrpSpPr/>
            <p:nvPr/>
          </p:nvGrpSpPr>
          <p:grpSpPr>
            <a:xfrm>
              <a:off x="7268543" y="5843732"/>
              <a:ext cx="1002286" cy="550874"/>
              <a:chOff x="7317530" y="3943558"/>
              <a:chExt cx="1197865" cy="658368"/>
            </a:xfrm>
          </p:grpSpPr>
          <p:sp>
            <p:nvSpPr>
              <p:cNvPr id="279" name="Rectangle 278"/>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80"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1" name="Group 280"/>
            <p:cNvGrpSpPr/>
            <p:nvPr/>
          </p:nvGrpSpPr>
          <p:grpSpPr>
            <a:xfrm>
              <a:off x="8418559" y="5843732"/>
              <a:ext cx="1002286" cy="550874"/>
              <a:chOff x="8691952" y="3943558"/>
              <a:chExt cx="1197865" cy="658368"/>
            </a:xfrm>
          </p:grpSpPr>
          <p:sp>
            <p:nvSpPr>
              <p:cNvPr id="282" name="Rectangle 281"/>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83"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4" name="Group 303"/>
            <p:cNvGrpSpPr/>
            <p:nvPr/>
          </p:nvGrpSpPr>
          <p:grpSpPr>
            <a:xfrm>
              <a:off x="4965610" y="5843732"/>
              <a:ext cx="1002286" cy="550874"/>
              <a:chOff x="7317530" y="3943558"/>
              <a:chExt cx="1197865" cy="658368"/>
            </a:xfrm>
          </p:grpSpPr>
          <p:sp>
            <p:nvSpPr>
              <p:cNvPr id="305" name="Rectangle 304"/>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6"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07" name="Group 306"/>
            <p:cNvGrpSpPr/>
            <p:nvPr/>
          </p:nvGrpSpPr>
          <p:grpSpPr>
            <a:xfrm>
              <a:off x="6115626" y="5843732"/>
              <a:ext cx="1002286" cy="550874"/>
              <a:chOff x="8691952" y="3943558"/>
              <a:chExt cx="1197865" cy="658368"/>
            </a:xfrm>
          </p:grpSpPr>
          <p:sp>
            <p:nvSpPr>
              <p:cNvPr id="308" name="Rectangle 307"/>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09"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0" name="Group 329"/>
            <p:cNvGrpSpPr/>
            <p:nvPr/>
          </p:nvGrpSpPr>
          <p:grpSpPr>
            <a:xfrm>
              <a:off x="9571478" y="5843732"/>
              <a:ext cx="1002286" cy="550874"/>
              <a:chOff x="7317530" y="3943558"/>
              <a:chExt cx="1197865" cy="658368"/>
            </a:xfrm>
          </p:grpSpPr>
          <p:sp>
            <p:nvSpPr>
              <p:cNvPr id="331" name="Rectangle 330"/>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32"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3" name="Group 332"/>
            <p:cNvGrpSpPr/>
            <p:nvPr/>
          </p:nvGrpSpPr>
          <p:grpSpPr>
            <a:xfrm>
              <a:off x="10721494" y="5843732"/>
              <a:ext cx="1002286" cy="550874"/>
              <a:chOff x="8691952" y="3943558"/>
              <a:chExt cx="1197865" cy="658368"/>
            </a:xfrm>
          </p:grpSpPr>
          <p:sp>
            <p:nvSpPr>
              <p:cNvPr id="334" name="Rectangle 333"/>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35"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2" name="Group 591"/>
            <p:cNvGrpSpPr/>
            <p:nvPr/>
          </p:nvGrpSpPr>
          <p:grpSpPr>
            <a:xfrm>
              <a:off x="11874410" y="5843732"/>
              <a:ext cx="1002286" cy="550874"/>
              <a:chOff x="7317530" y="3943558"/>
              <a:chExt cx="1197865" cy="658368"/>
            </a:xfrm>
          </p:grpSpPr>
          <p:sp>
            <p:nvSpPr>
              <p:cNvPr id="593" name="Rectangle 592"/>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94"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7" name="Group 36"/>
          <p:cNvGrpSpPr/>
          <p:nvPr/>
        </p:nvGrpSpPr>
        <p:grpSpPr>
          <a:xfrm>
            <a:off x="4965610" y="6510323"/>
            <a:ext cx="7911086" cy="550874"/>
            <a:chOff x="4965610" y="6510323"/>
            <a:chExt cx="7911086" cy="550874"/>
          </a:xfrm>
        </p:grpSpPr>
        <p:grpSp>
          <p:nvGrpSpPr>
            <p:cNvPr id="284" name="Group 283"/>
            <p:cNvGrpSpPr/>
            <p:nvPr/>
          </p:nvGrpSpPr>
          <p:grpSpPr>
            <a:xfrm>
              <a:off x="7268543" y="6510323"/>
              <a:ext cx="1002286" cy="550874"/>
              <a:chOff x="7317530" y="4740222"/>
              <a:chExt cx="1197865" cy="658368"/>
            </a:xfrm>
          </p:grpSpPr>
          <p:sp>
            <p:nvSpPr>
              <p:cNvPr id="285" name="Rectangle 284"/>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86" name="Group 285"/>
              <p:cNvGrpSpPr/>
              <p:nvPr/>
            </p:nvGrpSpPr>
            <p:grpSpPr>
              <a:xfrm>
                <a:off x="7694594" y="4848610"/>
                <a:ext cx="443737" cy="441593"/>
                <a:chOff x="5505773" y="4876532"/>
                <a:chExt cx="267626" cy="266333"/>
              </a:xfrm>
            </p:grpSpPr>
            <p:sp>
              <p:nvSpPr>
                <p:cNvPr id="287"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88"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95" name="Group 294"/>
            <p:cNvGrpSpPr/>
            <p:nvPr/>
          </p:nvGrpSpPr>
          <p:grpSpPr>
            <a:xfrm>
              <a:off x="8418559" y="6510323"/>
              <a:ext cx="1002286" cy="550874"/>
              <a:chOff x="8691952" y="4740222"/>
              <a:chExt cx="1197865" cy="658368"/>
            </a:xfrm>
          </p:grpSpPr>
          <p:sp>
            <p:nvSpPr>
              <p:cNvPr id="296" name="Rectangle 295"/>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297"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0" name="Group 309"/>
            <p:cNvGrpSpPr/>
            <p:nvPr/>
          </p:nvGrpSpPr>
          <p:grpSpPr>
            <a:xfrm>
              <a:off x="4965610" y="6510323"/>
              <a:ext cx="1002286" cy="550874"/>
              <a:chOff x="7317530" y="4740222"/>
              <a:chExt cx="1197865" cy="658368"/>
            </a:xfrm>
          </p:grpSpPr>
          <p:sp>
            <p:nvSpPr>
              <p:cNvPr id="311" name="Rectangle 310"/>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2" name="Group 311"/>
              <p:cNvGrpSpPr/>
              <p:nvPr/>
            </p:nvGrpSpPr>
            <p:grpSpPr>
              <a:xfrm>
                <a:off x="7694594" y="4848610"/>
                <a:ext cx="443737" cy="441593"/>
                <a:chOff x="5505773" y="4876532"/>
                <a:chExt cx="267626" cy="266333"/>
              </a:xfrm>
            </p:grpSpPr>
            <p:sp>
              <p:nvSpPr>
                <p:cNvPr id="313"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20"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21" name="Group 320"/>
            <p:cNvGrpSpPr/>
            <p:nvPr/>
          </p:nvGrpSpPr>
          <p:grpSpPr>
            <a:xfrm>
              <a:off x="6115626" y="6510323"/>
              <a:ext cx="1002286" cy="550874"/>
              <a:chOff x="8691952" y="4740222"/>
              <a:chExt cx="1197865" cy="658368"/>
            </a:xfrm>
          </p:grpSpPr>
          <p:sp>
            <p:nvSpPr>
              <p:cNvPr id="322" name="Rectangle 321"/>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6" name="Group 335"/>
            <p:cNvGrpSpPr/>
            <p:nvPr/>
          </p:nvGrpSpPr>
          <p:grpSpPr>
            <a:xfrm>
              <a:off x="9571478" y="6510323"/>
              <a:ext cx="1002286" cy="550874"/>
              <a:chOff x="7317530" y="4740222"/>
              <a:chExt cx="1197865" cy="658368"/>
            </a:xfrm>
          </p:grpSpPr>
          <p:sp>
            <p:nvSpPr>
              <p:cNvPr id="337" name="Rectangle 336"/>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38" name="Group 337"/>
              <p:cNvGrpSpPr/>
              <p:nvPr/>
            </p:nvGrpSpPr>
            <p:grpSpPr>
              <a:xfrm>
                <a:off x="7694594" y="4848610"/>
                <a:ext cx="443737" cy="441593"/>
                <a:chOff x="5505773" y="4876532"/>
                <a:chExt cx="267626" cy="266333"/>
              </a:xfrm>
            </p:grpSpPr>
            <p:sp>
              <p:nvSpPr>
                <p:cNvPr id="339"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47" name="Group 346"/>
            <p:cNvGrpSpPr/>
            <p:nvPr/>
          </p:nvGrpSpPr>
          <p:grpSpPr>
            <a:xfrm>
              <a:off x="10721494" y="6510323"/>
              <a:ext cx="1002286" cy="550874"/>
              <a:chOff x="8691952" y="4740222"/>
              <a:chExt cx="1197865" cy="658368"/>
            </a:xfrm>
          </p:grpSpPr>
          <p:sp>
            <p:nvSpPr>
              <p:cNvPr id="348" name="Rectangle 347"/>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349"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5" name="Group 594"/>
            <p:cNvGrpSpPr/>
            <p:nvPr/>
          </p:nvGrpSpPr>
          <p:grpSpPr>
            <a:xfrm>
              <a:off x="11874410" y="6510323"/>
              <a:ext cx="1002286" cy="550874"/>
              <a:chOff x="7317530" y="4740222"/>
              <a:chExt cx="1197865" cy="658368"/>
            </a:xfrm>
          </p:grpSpPr>
          <p:sp>
            <p:nvSpPr>
              <p:cNvPr id="596" name="Rectangle 595"/>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7" name="Group 596"/>
              <p:cNvGrpSpPr/>
              <p:nvPr/>
            </p:nvGrpSpPr>
            <p:grpSpPr>
              <a:xfrm>
                <a:off x="7694594" y="4848610"/>
                <a:ext cx="443737" cy="441593"/>
                <a:chOff x="5505773" y="4876532"/>
                <a:chExt cx="267626" cy="266333"/>
              </a:xfrm>
            </p:grpSpPr>
            <p:sp>
              <p:nvSpPr>
                <p:cNvPr id="598"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34" name="Group 33"/>
          <p:cNvGrpSpPr/>
          <p:nvPr/>
        </p:nvGrpSpPr>
        <p:grpSpPr>
          <a:xfrm>
            <a:off x="4965610" y="-264782"/>
            <a:ext cx="7911086" cy="550874"/>
            <a:chOff x="4965610" y="-264782"/>
            <a:chExt cx="7911086" cy="550874"/>
          </a:xfrm>
        </p:grpSpPr>
        <p:grpSp>
          <p:nvGrpSpPr>
            <p:cNvPr id="435" name="Group 434"/>
            <p:cNvGrpSpPr/>
            <p:nvPr/>
          </p:nvGrpSpPr>
          <p:grpSpPr>
            <a:xfrm>
              <a:off x="7268543" y="-264782"/>
              <a:ext cx="1002286" cy="550874"/>
              <a:chOff x="7317530" y="3943558"/>
              <a:chExt cx="1197865" cy="658368"/>
            </a:xfrm>
          </p:grpSpPr>
          <p:sp>
            <p:nvSpPr>
              <p:cNvPr id="436" name="Rectangle 435"/>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37"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8" name="Group 437"/>
            <p:cNvGrpSpPr/>
            <p:nvPr/>
          </p:nvGrpSpPr>
          <p:grpSpPr>
            <a:xfrm>
              <a:off x="8418559" y="-264782"/>
              <a:ext cx="1002286" cy="550874"/>
              <a:chOff x="8691952" y="3943558"/>
              <a:chExt cx="1197865" cy="658368"/>
            </a:xfrm>
          </p:grpSpPr>
          <p:sp>
            <p:nvSpPr>
              <p:cNvPr id="439" name="Rectangle 438"/>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40"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1" name="Group 460"/>
            <p:cNvGrpSpPr/>
            <p:nvPr/>
          </p:nvGrpSpPr>
          <p:grpSpPr>
            <a:xfrm>
              <a:off x="4965610" y="-264782"/>
              <a:ext cx="1002286" cy="550874"/>
              <a:chOff x="7317530" y="3943558"/>
              <a:chExt cx="1197865" cy="658368"/>
            </a:xfrm>
          </p:grpSpPr>
          <p:sp>
            <p:nvSpPr>
              <p:cNvPr id="462" name="Rectangle 461"/>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63"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4" name="Group 463"/>
            <p:cNvGrpSpPr/>
            <p:nvPr/>
          </p:nvGrpSpPr>
          <p:grpSpPr>
            <a:xfrm>
              <a:off x="6115626" y="-264782"/>
              <a:ext cx="1002286" cy="550874"/>
              <a:chOff x="8691952" y="3943558"/>
              <a:chExt cx="1197865" cy="658368"/>
            </a:xfrm>
          </p:grpSpPr>
          <p:sp>
            <p:nvSpPr>
              <p:cNvPr id="465" name="Rectangle 464"/>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66"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7" name="Group 486"/>
            <p:cNvGrpSpPr/>
            <p:nvPr/>
          </p:nvGrpSpPr>
          <p:grpSpPr>
            <a:xfrm>
              <a:off x="9571478" y="-264782"/>
              <a:ext cx="1002286" cy="550874"/>
              <a:chOff x="7317530" y="3943558"/>
              <a:chExt cx="1197865" cy="658368"/>
            </a:xfrm>
          </p:grpSpPr>
          <p:sp>
            <p:nvSpPr>
              <p:cNvPr id="488" name="Rectangle 487"/>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89"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0" name="Group 489"/>
            <p:cNvGrpSpPr/>
            <p:nvPr/>
          </p:nvGrpSpPr>
          <p:grpSpPr>
            <a:xfrm>
              <a:off x="10721494" y="-264782"/>
              <a:ext cx="1002286" cy="550874"/>
              <a:chOff x="8691952" y="3943558"/>
              <a:chExt cx="1197865" cy="658368"/>
            </a:xfrm>
          </p:grpSpPr>
          <p:sp>
            <p:nvSpPr>
              <p:cNvPr id="491" name="Rectangle 490"/>
              <p:cNvSpPr/>
              <p:nvPr/>
            </p:nvSpPr>
            <p:spPr bwMode="auto">
              <a:xfrm>
                <a:off x="8691952" y="3943558"/>
                <a:ext cx="1197865" cy="658368"/>
              </a:xfrm>
              <a:prstGeom prst="rect">
                <a:avLst/>
              </a:prstGeom>
              <a:solidFill>
                <a:srgbClr val="9E19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92" name="Freeform 15"/>
              <p:cNvSpPr>
                <a:spLocks noEditPoints="1"/>
              </p:cNvSpPr>
              <p:nvPr/>
            </p:nvSpPr>
            <p:spPr bwMode="auto">
              <a:xfrm>
                <a:off x="9114686" y="4049678"/>
                <a:ext cx="352397" cy="446128"/>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6" name="Group 605"/>
            <p:cNvGrpSpPr/>
            <p:nvPr/>
          </p:nvGrpSpPr>
          <p:grpSpPr>
            <a:xfrm>
              <a:off x="11874410" y="-264782"/>
              <a:ext cx="1002286" cy="550874"/>
              <a:chOff x="7317530" y="3943558"/>
              <a:chExt cx="1197865" cy="658368"/>
            </a:xfrm>
          </p:grpSpPr>
          <p:sp>
            <p:nvSpPr>
              <p:cNvPr id="607" name="Rectangle 606"/>
              <p:cNvSpPr/>
              <p:nvPr/>
            </p:nvSpPr>
            <p:spPr bwMode="auto">
              <a:xfrm>
                <a:off x="7317530" y="3943558"/>
                <a:ext cx="1197865" cy="658368"/>
              </a:xfrm>
              <a:prstGeom prst="rect">
                <a:avLst/>
              </a:prstGeom>
              <a:solidFill>
                <a:srgbClr val="60381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608" name="Freeform 14"/>
              <p:cNvSpPr>
                <a:spLocks noEditPoints="1"/>
              </p:cNvSpPr>
              <p:nvPr/>
            </p:nvSpPr>
            <p:spPr bwMode="auto">
              <a:xfrm>
                <a:off x="7743494" y="4061803"/>
                <a:ext cx="345937" cy="421879"/>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3" name="Group 32"/>
          <p:cNvGrpSpPr/>
          <p:nvPr/>
        </p:nvGrpSpPr>
        <p:grpSpPr>
          <a:xfrm>
            <a:off x="4965610" y="401809"/>
            <a:ext cx="7911086" cy="550874"/>
            <a:chOff x="4965610" y="401809"/>
            <a:chExt cx="7911086" cy="550874"/>
          </a:xfrm>
        </p:grpSpPr>
        <p:grpSp>
          <p:nvGrpSpPr>
            <p:cNvPr id="441" name="Group 440"/>
            <p:cNvGrpSpPr/>
            <p:nvPr/>
          </p:nvGrpSpPr>
          <p:grpSpPr>
            <a:xfrm>
              <a:off x="7268543" y="401809"/>
              <a:ext cx="1002286" cy="550874"/>
              <a:chOff x="7317530" y="4740222"/>
              <a:chExt cx="1197865" cy="658368"/>
            </a:xfrm>
          </p:grpSpPr>
          <p:sp>
            <p:nvSpPr>
              <p:cNvPr id="442" name="Rectangle 441"/>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43" name="Group 442"/>
              <p:cNvGrpSpPr/>
              <p:nvPr/>
            </p:nvGrpSpPr>
            <p:grpSpPr>
              <a:xfrm>
                <a:off x="7694594" y="4848610"/>
                <a:ext cx="443737" cy="441593"/>
                <a:chOff x="5505773" y="4876532"/>
                <a:chExt cx="267626" cy="266333"/>
              </a:xfrm>
            </p:grpSpPr>
            <p:sp>
              <p:nvSpPr>
                <p:cNvPr id="444"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52" name="Group 451"/>
            <p:cNvGrpSpPr/>
            <p:nvPr/>
          </p:nvGrpSpPr>
          <p:grpSpPr>
            <a:xfrm>
              <a:off x="8418559" y="401809"/>
              <a:ext cx="1002286" cy="550874"/>
              <a:chOff x="8691952" y="4740222"/>
              <a:chExt cx="1197865" cy="658368"/>
            </a:xfrm>
          </p:grpSpPr>
          <p:sp>
            <p:nvSpPr>
              <p:cNvPr id="453" name="Rectangle 452"/>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54"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67" name="Group 466"/>
            <p:cNvGrpSpPr/>
            <p:nvPr/>
          </p:nvGrpSpPr>
          <p:grpSpPr>
            <a:xfrm>
              <a:off x="4965610" y="401809"/>
              <a:ext cx="1002286" cy="550874"/>
              <a:chOff x="7317530" y="4740222"/>
              <a:chExt cx="1197865" cy="658368"/>
            </a:xfrm>
          </p:grpSpPr>
          <p:sp>
            <p:nvSpPr>
              <p:cNvPr id="468" name="Rectangle 467"/>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p:cNvGrpSpPr/>
              <p:nvPr/>
            </p:nvGrpSpPr>
            <p:grpSpPr>
              <a:xfrm>
                <a:off x="7694594" y="4848610"/>
                <a:ext cx="443737" cy="441593"/>
                <a:chOff x="5505773" y="4876532"/>
                <a:chExt cx="267626" cy="266333"/>
              </a:xfrm>
            </p:grpSpPr>
            <p:sp>
              <p:nvSpPr>
                <p:cNvPr id="470"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78" name="Group 477"/>
            <p:cNvGrpSpPr/>
            <p:nvPr/>
          </p:nvGrpSpPr>
          <p:grpSpPr>
            <a:xfrm>
              <a:off x="6115626" y="401809"/>
              <a:ext cx="1002286" cy="550874"/>
              <a:chOff x="8691952" y="4740222"/>
              <a:chExt cx="1197865" cy="658368"/>
            </a:xfrm>
          </p:grpSpPr>
          <p:sp>
            <p:nvSpPr>
              <p:cNvPr id="479" name="Rectangle 478"/>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80"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3" name="Group 492"/>
            <p:cNvGrpSpPr/>
            <p:nvPr/>
          </p:nvGrpSpPr>
          <p:grpSpPr>
            <a:xfrm>
              <a:off x="9571478" y="401809"/>
              <a:ext cx="1002286" cy="550874"/>
              <a:chOff x="7317530" y="4740222"/>
              <a:chExt cx="1197865" cy="658368"/>
            </a:xfrm>
          </p:grpSpPr>
          <p:sp>
            <p:nvSpPr>
              <p:cNvPr id="494" name="Rectangle 493"/>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5" name="Group 494"/>
              <p:cNvGrpSpPr/>
              <p:nvPr/>
            </p:nvGrpSpPr>
            <p:grpSpPr>
              <a:xfrm>
                <a:off x="7694594" y="4848610"/>
                <a:ext cx="443737" cy="441593"/>
                <a:chOff x="5505773" y="4876532"/>
                <a:chExt cx="267626" cy="266333"/>
              </a:xfrm>
            </p:grpSpPr>
            <p:sp>
              <p:nvSpPr>
                <p:cNvPr id="496"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4" name="Group 503"/>
            <p:cNvGrpSpPr/>
            <p:nvPr/>
          </p:nvGrpSpPr>
          <p:grpSpPr>
            <a:xfrm>
              <a:off x="10721494" y="401809"/>
              <a:ext cx="1002286" cy="550874"/>
              <a:chOff x="8691952" y="4740222"/>
              <a:chExt cx="1197865" cy="658368"/>
            </a:xfrm>
          </p:grpSpPr>
          <p:sp>
            <p:nvSpPr>
              <p:cNvPr id="505" name="Rectangle 504"/>
              <p:cNvSpPr/>
              <p:nvPr/>
            </p:nvSpPr>
            <p:spPr bwMode="auto">
              <a:xfrm>
                <a:off x="8691952" y="4740222"/>
                <a:ext cx="1197865" cy="658368"/>
              </a:xfrm>
              <a:prstGeom prst="rect">
                <a:avLst/>
              </a:prstGeom>
              <a:solidFill>
                <a:srgbClr val="F25A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506" name="Freeform 16"/>
              <p:cNvSpPr>
                <a:spLocks noEditPoints="1"/>
              </p:cNvSpPr>
              <p:nvPr/>
            </p:nvSpPr>
            <p:spPr bwMode="auto">
              <a:xfrm>
                <a:off x="9093068" y="4858526"/>
                <a:ext cx="395632" cy="421760"/>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9" name="Group 608"/>
            <p:cNvGrpSpPr/>
            <p:nvPr/>
          </p:nvGrpSpPr>
          <p:grpSpPr>
            <a:xfrm>
              <a:off x="11874410" y="401809"/>
              <a:ext cx="1002286" cy="550874"/>
              <a:chOff x="7317530" y="4740222"/>
              <a:chExt cx="1197865" cy="658368"/>
            </a:xfrm>
          </p:grpSpPr>
          <p:sp>
            <p:nvSpPr>
              <p:cNvPr id="610" name="Rectangle 609"/>
              <p:cNvSpPr/>
              <p:nvPr/>
            </p:nvSpPr>
            <p:spPr bwMode="auto">
              <a:xfrm>
                <a:off x="7317530" y="4740222"/>
                <a:ext cx="1197865" cy="658368"/>
              </a:xfrm>
              <a:prstGeom prst="rect">
                <a:avLst/>
              </a:prstGeom>
              <a:solidFill>
                <a:srgbClr val="66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11" name="Group 610"/>
              <p:cNvGrpSpPr/>
              <p:nvPr/>
            </p:nvGrpSpPr>
            <p:grpSpPr>
              <a:xfrm>
                <a:off x="7694594" y="4848610"/>
                <a:ext cx="443737" cy="441593"/>
                <a:chOff x="5505773" y="4876532"/>
                <a:chExt cx="267626" cy="266333"/>
              </a:xfrm>
            </p:grpSpPr>
            <p:sp>
              <p:nvSpPr>
                <p:cNvPr id="612" name="Freeform 5"/>
                <p:cNvSpPr>
                  <a:spLocks noEditPoints="1"/>
                </p:cNvSpPr>
                <p:nvPr/>
              </p:nvSpPr>
              <p:spPr bwMode="auto">
                <a:xfrm>
                  <a:off x="5505773" y="4876532"/>
                  <a:ext cx="267626" cy="266333"/>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Rectangle 6"/>
                <p:cNvSpPr>
                  <a:spLocks noChangeArrowheads="1"/>
                </p:cNvSpPr>
                <p:nvPr/>
              </p:nvSpPr>
              <p:spPr bwMode="auto">
                <a:xfrm>
                  <a:off x="562859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Rectangle 7"/>
                <p:cNvSpPr>
                  <a:spLocks noChangeArrowheads="1"/>
                </p:cNvSpPr>
                <p:nvPr/>
              </p:nvSpPr>
              <p:spPr bwMode="auto">
                <a:xfrm>
                  <a:off x="5561366" y="5079193"/>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Rectangle 8"/>
                <p:cNvSpPr>
                  <a:spLocks noChangeArrowheads="1"/>
                </p:cNvSpPr>
                <p:nvPr/>
              </p:nvSpPr>
              <p:spPr bwMode="auto">
                <a:xfrm>
                  <a:off x="5695825"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Rectangle 9"/>
                <p:cNvSpPr>
                  <a:spLocks noChangeArrowheads="1"/>
                </p:cNvSpPr>
                <p:nvPr/>
              </p:nvSpPr>
              <p:spPr bwMode="auto">
                <a:xfrm>
                  <a:off x="562859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7" name="Rectangle 10"/>
                <p:cNvSpPr>
                  <a:spLocks noChangeArrowheads="1"/>
                </p:cNvSpPr>
                <p:nvPr/>
              </p:nvSpPr>
              <p:spPr bwMode="auto">
                <a:xfrm>
                  <a:off x="5561366" y="5033942"/>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8" name="Rectangle 11"/>
                <p:cNvSpPr>
                  <a:spLocks noChangeArrowheads="1"/>
                </p:cNvSpPr>
                <p:nvPr/>
              </p:nvSpPr>
              <p:spPr bwMode="auto">
                <a:xfrm>
                  <a:off x="5695825"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19" name="Rectangle 12"/>
                <p:cNvSpPr>
                  <a:spLocks noChangeArrowheads="1"/>
                </p:cNvSpPr>
                <p:nvPr/>
              </p:nvSpPr>
              <p:spPr bwMode="auto">
                <a:xfrm>
                  <a:off x="5628596" y="4989984"/>
                  <a:ext cx="21979" cy="219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41" name="Rectangle 40"/>
          <p:cNvSpPr/>
          <p:nvPr/>
        </p:nvSpPr>
        <p:spPr bwMode="auto">
          <a:xfrm>
            <a:off x="4961467" y="3014130"/>
            <a:ext cx="7924800" cy="14393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895075">
              <a:lnSpc>
                <a:spcPct val="90000"/>
              </a:lnSpc>
              <a:spcBef>
                <a:spcPct val="0"/>
              </a:spcBef>
              <a:defRPr/>
            </a:pPr>
            <a:r>
              <a:rPr lang="en-US" sz="4000" b="1" dirty="0" err="1">
                <a:solidFill>
                  <a:schemeClr val="bg1"/>
                </a:solidFill>
                <a:latin typeface="Segoe UI" charset="0"/>
                <a:ea typeface="Segoe UI" charset="0"/>
                <a:cs typeface="Segoe UI" charset="0"/>
              </a:rPr>
              <a:t>Microservices</a:t>
            </a:r>
            <a:r>
              <a:rPr lang="en-US" sz="4000" b="1" dirty="0">
                <a:solidFill>
                  <a:schemeClr val="bg1"/>
                </a:solidFill>
                <a:latin typeface="Segoe UI" charset="0"/>
                <a:ea typeface="Segoe UI" charset="0"/>
                <a:cs typeface="Segoe UI" charset="0"/>
              </a:rPr>
              <a:t> approach</a:t>
            </a:r>
          </a:p>
        </p:txBody>
      </p:sp>
    </p:spTree>
    <p:custDataLst>
      <p:tags r:id="rId1"/>
    </p:custDataLst>
    <p:extLst>
      <p:ext uri="{BB962C8B-B14F-4D97-AF65-F5344CB8AC3E}">
        <p14:creationId xmlns:p14="http://schemas.microsoft.com/office/powerpoint/2010/main" val="191779935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8"/>
                                        </p:tgtEl>
                                        <p:attrNameLst>
                                          <p:attrName>style.visibility</p:attrName>
                                        </p:attrNameLst>
                                      </p:cBhvr>
                                      <p:to>
                                        <p:strVal val="visible"/>
                                      </p:to>
                                    </p:set>
                                    <p:animEffect transition="in" filter="fade">
                                      <p:cBhvr>
                                        <p:cTn id="7" dur="200"/>
                                        <p:tgtEl>
                                          <p:spTgt spid="558"/>
                                        </p:tgtEl>
                                      </p:cBhvr>
                                    </p:animEffect>
                                  </p:childTnLst>
                                </p:cTn>
                              </p:par>
                              <p:par>
                                <p:cTn id="8" presetID="10" presetClass="exit" presetSubtype="0" fill="hold" grpId="0" nodeType="withEffect">
                                  <p:stCondLst>
                                    <p:cond delay="0"/>
                                  </p:stCondLst>
                                  <p:childTnLst>
                                    <p:animEffect transition="out" filter="fade">
                                      <p:cBhvr>
                                        <p:cTn id="9" dur="200"/>
                                        <p:tgtEl>
                                          <p:spTgt spid="51"/>
                                        </p:tgtEl>
                                      </p:cBhvr>
                                    </p:animEffect>
                                    <p:set>
                                      <p:cBhvr>
                                        <p:cTn id="10" dur="1" fill="hold">
                                          <p:stCondLst>
                                            <p:cond delay="199"/>
                                          </p:stCondLst>
                                        </p:cTn>
                                        <p:tgtEl>
                                          <p:spTgt spid="51"/>
                                        </p:tgtEl>
                                        <p:attrNameLst>
                                          <p:attrName>style.visibility</p:attrName>
                                        </p:attrNameLst>
                                      </p:cBhvr>
                                      <p:to>
                                        <p:strVal val="hidden"/>
                                      </p:to>
                                    </p:set>
                                  </p:childTnLst>
                                </p:cTn>
                              </p:par>
                            </p:childTnLst>
                          </p:cTn>
                        </p:par>
                        <p:par>
                          <p:cTn id="11" fill="hold">
                            <p:stCondLst>
                              <p:cond delay="200"/>
                            </p:stCondLst>
                            <p:childTnLst>
                              <p:par>
                                <p:cTn id="12" presetID="10" presetClass="entr" presetSubtype="0" fill="hold" nodeType="afterEffect">
                                  <p:stCondLst>
                                    <p:cond delay="0"/>
                                  </p:stCondLst>
                                  <p:childTnLst>
                                    <p:set>
                                      <p:cBhvr>
                                        <p:cTn id="13" dur="1" fill="hold">
                                          <p:stCondLst>
                                            <p:cond delay="0"/>
                                          </p:stCondLst>
                                        </p:cTn>
                                        <p:tgtEl>
                                          <p:spTgt spid="555"/>
                                        </p:tgtEl>
                                        <p:attrNameLst>
                                          <p:attrName>style.visibility</p:attrName>
                                        </p:attrNameLst>
                                      </p:cBhvr>
                                      <p:to>
                                        <p:strVal val="visible"/>
                                      </p:to>
                                    </p:set>
                                    <p:animEffect transition="in" filter="fade">
                                      <p:cBhvr>
                                        <p:cTn id="14" dur="200"/>
                                        <p:tgtEl>
                                          <p:spTgt spid="555"/>
                                        </p:tgtEl>
                                      </p:cBhvr>
                                    </p:animEffect>
                                  </p:childTnLst>
                                </p:cTn>
                              </p:par>
                              <p:par>
                                <p:cTn id="15" presetID="10" presetClass="entr" presetSubtype="0" fill="hold" nodeType="withEffect">
                                  <p:stCondLst>
                                    <p:cond delay="0"/>
                                  </p:stCondLst>
                                  <p:childTnLst>
                                    <p:set>
                                      <p:cBhvr>
                                        <p:cTn id="16" dur="1" fill="hold">
                                          <p:stCondLst>
                                            <p:cond delay="0"/>
                                          </p:stCondLst>
                                        </p:cTn>
                                        <p:tgtEl>
                                          <p:spTgt spid="561"/>
                                        </p:tgtEl>
                                        <p:attrNameLst>
                                          <p:attrName>style.visibility</p:attrName>
                                        </p:attrNameLst>
                                      </p:cBhvr>
                                      <p:to>
                                        <p:strVal val="visible"/>
                                      </p:to>
                                    </p:set>
                                    <p:animEffect transition="in" filter="fade">
                                      <p:cBhvr>
                                        <p:cTn id="17" dur="200"/>
                                        <p:tgtEl>
                                          <p:spTgt spid="561"/>
                                        </p:tgtEl>
                                      </p:cBhvr>
                                    </p:animEffect>
                                  </p:childTnLst>
                                </p:cTn>
                              </p:par>
                            </p:childTnLst>
                          </p:cTn>
                        </p:par>
                        <p:par>
                          <p:cTn id="18" fill="hold">
                            <p:stCondLst>
                              <p:cond delay="400"/>
                            </p:stCondLst>
                            <p:childTnLst>
                              <p:par>
                                <p:cTn id="19" presetID="10" presetClass="entr" presetSubtype="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2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200"/>
                                        <p:tgtEl>
                                          <p:spTgt spid="35"/>
                                        </p:tgtEl>
                                      </p:cBhvr>
                                    </p:animEffect>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200"/>
                                        <p:tgtEl>
                                          <p:spTgt spid="27"/>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00"/>
                                        <p:tgtEl>
                                          <p:spTgt spid="36"/>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200"/>
                                        <p:tgtEl>
                                          <p:spTgt spid="32"/>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200"/>
                                        <p:tgtEl>
                                          <p:spTgt spid="3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200"/>
                                        <p:tgtEl>
                                          <p:spTgt spid="33"/>
                                        </p:tgtEl>
                                      </p:cBhvr>
                                    </p:animEffect>
                                  </p:childTnLst>
                                </p:cTn>
                              </p:par>
                            </p:childTnLst>
                          </p:cTn>
                        </p:par>
                        <p:par>
                          <p:cTn id="43" fill="hold">
                            <p:stCondLst>
                              <p:cond delay="1200"/>
                            </p:stCondLst>
                            <p:childTnLst>
                              <p:par>
                                <p:cTn id="44" presetID="10" presetClass="entr" presetSubtype="0" fill="hold"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200"/>
                                        <p:tgtEl>
                                          <p:spTgt spid="34"/>
                                        </p:tgtEl>
                                      </p:cBhvr>
                                    </p:animEffect>
                                  </p:childTnLst>
                                </p:cTn>
                              </p:par>
                            </p:childTnLst>
                          </p:cTn>
                        </p:par>
                        <p:par>
                          <p:cTn id="47" fill="hold">
                            <p:stCondLst>
                              <p:cond delay="1400"/>
                            </p:stCondLst>
                            <p:childTnLst>
                              <p:par>
                                <p:cTn id="48" presetID="10" presetClass="entr" presetSubtype="0"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2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4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 Containers</a:t>
            </a:r>
          </a:p>
        </p:txBody>
      </p:sp>
      <p:pic>
        <p:nvPicPr>
          <p:cNvPr id="11" name="Picture 10"/>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449639" y="2741263"/>
            <a:ext cx="2793659" cy="1801980"/>
          </a:xfrm>
          <a:prstGeom prst="rect">
            <a:avLst/>
          </a:prstGeom>
        </p:spPr>
      </p:pic>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41257" y="3785825"/>
            <a:ext cx="1979366" cy="145472"/>
          </a:xfrm>
          <a:prstGeom prst="rect">
            <a:avLst/>
          </a:prstGeom>
        </p:spPr>
      </p:pic>
      <p:grpSp>
        <p:nvGrpSpPr>
          <p:cNvPr id="125" name="Group 124"/>
          <p:cNvGrpSpPr/>
          <p:nvPr/>
        </p:nvGrpSpPr>
        <p:grpSpPr>
          <a:xfrm>
            <a:off x="6464973" y="1870477"/>
            <a:ext cx="4122135" cy="3192748"/>
            <a:chOff x="6393746" y="2619239"/>
            <a:chExt cx="3045592" cy="2358925"/>
          </a:xfrm>
        </p:grpSpPr>
        <p:pic>
          <p:nvPicPr>
            <p:cNvPr id="12" name="Picture 1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104" name="Group 103"/>
          <p:cNvGrpSpPr/>
          <p:nvPr/>
        </p:nvGrpSpPr>
        <p:grpSpPr>
          <a:xfrm>
            <a:off x="4712286" y="3306575"/>
            <a:ext cx="1082459" cy="1082459"/>
            <a:chOff x="3087960" y="3372843"/>
            <a:chExt cx="667956" cy="667956"/>
          </a:xfrm>
        </p:grpSpPr>
        <p:pic>
          <p:nvPicPr>
            <p:cNvPr id="37" name="Picture 3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87960" y="3372843"/>
              <a:ext cx="667956" cy="667956"/>
            </a:xfrm>
            <a:prstGeom prst="rect">
              <a:avLst/>
            </a:prstGeom>
          </p:spPr>
        </p:pic>
        <p:sp>
          <p:nvSpPr>
            <p:cNvPr id="102" name="TextBox 101"/>
            <p:cNvSpPr txBox="1"/>
            <p:nvPr/>
          </p:nvSpPr>
          <p:spPr>
            <a:xfrm>
              <a:off x="3195607" y="3905145"/>
              <a:ext cx="461901" cy="122794"/>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WEB APP</a:t>
              </a:r>
            </a:p>
          </p:txBody>
        </p:sp>
      </p:grpSp>
      <p:grpSp>
        <p:nvGrpSpPr>
          <p:cNvPr id="126" name="Group 125"/>
          <p:cNvGrpSpPr/>
          <p:nvPr/>
        </p:nvGrpSpPr>
        <p:grpSpPr>
          <a:xfrm>
            <a:off x="6448647" y="1906762"/>
            <a:ext cx="4100514" cy="3436098"/>
            <a:chOff x="6386061" y="2640363"/>
            <a:chExt cx="3029618" cy="2316029"/>
          </a:xfrm>
        </p:grpSpPr>
        <p:sp>
          <p:nvSpPr>
            <p:cNvPr id="48" name="Rectangle 47"/>
            <p:cNvSpPr/>
            <p:nvPr/>
          </p:nvSpPr>
          <p:spPr bwMode="auto">
            <a:xfrm>
              <a:off x="6410508" y="2640363"/>
              <a:ext cx="3005171" cy="2316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p:cNvSpPr txBox="1"/>
            <p:nvPr/>
          </p:nvSpPr>
          <p:spPr>
            <a:xfrm>
              <a:off x="6386061" y="2671405"/>
              <a:ext cx="3029617" cy="463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Container Service</a:t>
              </a:r>
            </a:p>
          </p:txBody>
        </p:sp>
      </p:grpSp>
      <p:grpSp>
        <p:nvGrpSpPr>
          <p:cNvPr id="123" name="Group 122"/>
          <p:cNvGrpSpPr/>
          <p:nvPr/>
        </p:nvGrpSpPr>
        <p:grpSpPr>
          <a:xfrm>
            <a:off x="6659162" y="2599661"/>
            <a:ext cx="3679485" cy="473222"/>
            <a:chOff x="4304312" y="2977655"/>
            <a:chExt cx="2308226" cy="296863"/>
          </a:xfrm>
        </p:grpSpPr>
        <p:grpSp>
          <p:nvGrpSpPr>
            <p:cNvPr id="60" name="Group 59"/>
            <p:cNvGrpSpPr/>
            <p:nvPr/>
          </p:nvGrpSpPr>
          <p:grpSpPr>
            <a:xfrm>
              <a:off x="4304312" y="2977655"/>
              <a:ext cx="2308226" cy="296863"/>
              <a:chOff x="3749676" y="2147445"/>
              <a:chExt cx="2308226" cy="296863"/>
            </a:xfrm>
          </p:grpSpPr>
          <p:grpSp>
            <p:nvGrpSpPr>
              <p:cNvPr id="49" name="Group 19"/>
              <p:cNvGrpSpPr>
                <a:grpSpLocks noChangeAspect="1"/>
              </p:cNvGrpSpPr>
              <p:nvPr/>
            </p:nvGrpSpPr>
            <p:grpSpPr bwMode="auto">
              <a:xfrm>
                <a:off x="3749676" y="2147445"/>
                <a:ext cx="2308226" cy="296863"/>
                <a:chOff x="2362" y="1778"/>
                <a:chExt cx="1454" cy="187"/>
              </a:xfrm>
            </p:grpSpPr>
            <p:sp>
              <p:nvSpPr>
                <p:cNvPr id="50"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21"/>
                <p:cNvSpPr>
                  <a:spLocks/>
                </p:cNvSpPr>
                <p:nvPr/>
              </p:nvSpPr>
              <p:spPr bwMode="auto">
                <a:xfrm>
                  <a:off x="2568" y="1778"/>
                  <a:ext cx="1248"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extBox 52"/>
              <p:cNvSpPr txBox="1"/>
              <p:nvPr/>
            </p:nvSpPr>
            <p:spPr>
              <a:xfrm>
                <a:off x="4158924" y="2226370"/>
                <a:ext cx="1261828"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Shopping cart service</a:t>
                </a:r>
              </a:p>
            </p:txBody>
          </p:sp>
          <p:sp>
            <p:nvSpPr>
              <p:cNvPr id="58" name="TextBox 57"/>
              <p:cNvSpPr txBox="1"/>
              <p:nvPr/>
            </p:nvSpPr>
            <p:spPr>
              <a:xfrm>
                <a:off x="5481895" y="2235058"/>
                <a:ext cx="5336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106" name="Freeform 13"/>
            <p:cNvSpPr>
              <a:spLocks noEditPoints="1"/>
            </p:cNvSpPr>
            <p:nvPr/>
          </p:nvSpPr>
          <p:spPr bwMode="auto">
            <a:xfrm>
              <a:off x="4392247" y="3047415"/>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2" name="Group 121"/>
          <p:cNvGrpSpPr/>
          <p:nvPr/>
        </p:nvGrpSpPr>
        <p:grpSpPr>
          <a:xfrm>
            <a:off x="6652775" y="3118820"/>
            <a:ext cx="3692258" cy="473222"/>
            <a:chOff x="4304311" y="3314648"/>
            <a:chExt cx="2246313" cy="296863"/>
          </a:xfrm>
        </p:grpSpPr>
        <p:grpSp>
          <p:nvGrpSpPr>
            <p:cNvPr id="61" name="Group 60"/>
            <p:cNvGrpSpPr/>
            <p:nvPr/>
          </p:nvGrpSpPr>
          <p:grpSpPr>
            <a:xfrm>
              <a:off x="4304311" y="3314648"/>
              <a:ext cx="2246313" cy="296863"/>
              <a:chOff x="3749675" y="2147445"/>
              <a:chExt cx="2246313" cy="296863"/>
            </a:xfrm>
          </p:grpSpPr>
          <p:grpSp>
            <p:nvGrpSpPr>
              <p:cNvPr id="62" name="Group 19"/>
              <p:cNvGrpSpPr>
                <a:grpSpLocks noChangeAspect="1"/>
              </p:cNvGrpSpPr>
              <p:nvPr/>
            </p:nvGrpSpPr>
            <p:grpSpPr bwMode="auto">
              <a:xfrm>
                <a:off x="3749675" y="2147445"/>
                <a:ext cx="2246313" cy="296863"/>
                <a:chOff x="2362" y="1778"/>
                <a:chExt cx="1415" cy="187"/>
              </a:xfrm>
            </p:grpSpPr>
            <p:sp>
              <p:nvSpPr>
                <p:cNvPr id="65"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3" name="TextBox 62"/>
              <p:cNvSpPr txBox="1"/>
              <p:nvPr/>
            </p:nvSpPr>
            <p:spPr>
              <a:xfrm>
                <a:off x="4158924" y="2226370"/>
                <a:ext cx="860281"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Catalog service</a:t>
                </a:r>
              </a:p>
            </p:txBody>
          </p:sp>
          <p:sp>
            <p:nvSpPr>
              <p:cNvPr id="64" name="TextBox 63"/>
              <p:cNvSpPr txBox="1"/>
              <p:nvPr/>
            </p:nvSpPr>
            <p:spPr>
              <a:xfrm>
                <a:off x="5711639" y="2235058"/>
                <a:ext cx="240540"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603813"/>
                    </a:solidFill>
                    <a:effectLst/>
                    <a:uLnTx/>
                    <a:uFillTx/>
                    <a:latin typeface="Segoe UI Semibold" panose="020B0702040204020203" pitchFamily="34" charset="0"/>
                    <a:ea typeface="+mn-ea"/>
                    <a:cs typeface="Segoe UI Semibold" panose="020B0702040204020203" pitchFamily="34" charset="0"/>
                  </a:rPr>
                  <a:t>JAVA</a:t>
                </a:r>
              </a:p>
            </p:txBody>
          </p:sp>
        </p:grpSp>
        <p:sp>
          <p:nvSpPr>
            <p:cNvPr id="107" name="Freeform 14"/>
            <p:cNvSpPr>
              <a:spLocks noEditPoints="1"/>
            </p:cNvSpPr>
            <p:nvPr/>
          </p:nvSpPr>
          <p:spPr bwMode="auto">
            <a:xfrm>
              <a:off x="4406833" y="3377919"/>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1" name="Group 120"/>
          <p:cNvGrpSpPr/>
          <p:nvPr/>
        </p:nvGrpSpPr>
        <p:grpSpPr>
          <a:xfrm>
            <a:off x="6652775" y="3637979"/>
            <a:ext cx="3692259" cy="473222"/>
            <a:chOff x="4304311" y="3651641"/>
            <a:chExt cx="2246313" cy="296863"/>
          </a:xfrm>
        </p:grpSpPr>
        <p:grpSp>
          <p:nvGrpSpPr>
            <p:cNvPr id="68" name="Group 67"/>
            <p:cNvGrpSpPr/>
            <p:nvPr/>
          </p:nvGrpSpPr>
          <p:grpSpPr>
            <a:xfrm>
              <a:off x="4304311" y="3651641"/>
              <a:ext cx="2246313" cy="296863"/>
              <a:chOff x="3749675" y="2147445"/>
              <a:chExt cx="2246313" cy="296863"/>
            </a:xfrm>
          </p:grpSpPr>
          <p:grpSp>
            <p:nvGrpSpPr>
              <p:cNvPr id="69" name="Group 19"/>
              <p:cNvGrpSpPr>
                <a:grpSpLocks noChangeAspect="1"/>
              </p:cNvGrpSpPr>
              <p:nvPr/>
            </p:nvGrpSpPr>
            <p:grpSpPr bwMode="auto">
              <a:xfrm>
                <a:off x="3749675" y="2147445"/>
                <a:ext cx="2246313" cy="296863"/>
                <a:chOff x="2362" y="1778"/>
                <a:chExt cx="1415" cy="187"/>
              </a:xfrm>
            </p:grpSpPr>
            <p:sp>
              <p:nvSpPr>
                <p:cNvPr id="7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0" name="TextBox 69"/>
              <p:cNvSpPr txBox="1"/>
              <p:nvPr/>
            </p:nvSpPr>
            <p:spPr>
              <a:xfrm>
                <a:off x="4158924" y="2226370"/>
                <a:ext cx="968884"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Inventory service</a:t>
                </a:r>
              </a:p>
            </p:txBody>
          </p:sp>
          <p:sp>
            <p:nvSpPr>
              <p:cNvPr id="71" name="TextBox 70"/>
              <p:cNvSpPr txBox="1"/>
              <p:nvPr/>
            </p:nvSpPr>
            <p:spPr>
              <a:xfrm>
                <a:off x="5681024" y="2235058"/>
                <a:ext cx="26789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9E005D"/>
                    </a:solidFill>
                    <a:effectLst/>
                    <a:uLnTx/>
                    <a:uFillTx/>
                    <a:latin typeface="Segoe UI Semibold" panose="020B0702040204020203" pitchFamily="34" charset="0"/>
                    <a:ea typeface="+mn-ea"/>
                    <a:cs typeface="Segoe UI Semibold" panose="020B0702040204020203" pitchFamily="34" charset="0"/>
                  </a:rPr>
                  <a:t>RUBY</a:t>
                </a:r>
              </a:p>
            </p:txBody>
          </p:sp>
        </p:grpSp>
        <p:sp>
          <p:nvSpPr>
            <p:cNvPr id="108" name="Freeform 15"/>
            <p:cNvSpPr>
              <a:spLocks noEditPoints="1"/>
            </p:cNvSpPr>
            <p:nvPr/>
          </p:nvSpPr>
          <p:spPr bwMode="auto">
            <a:xfrm>
              <a:off x="4406833" y="3711668"/>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0" name="Group 119"/>
          <p:cNvGrpSpPr/>
          <p:nvPr/>
        </p:nvGrpSpPr>
        <p:grpSpPr>
          <a:xfrm>
            <a:off x="6660428" y="4157138"/>
            <a:ext cx="3676953" cy="473222"/>
            <a:chOff x="4304311" y="3988634"/>
            <a:chExt cx="2306638" cy="296863"/>
          </a:xfrm>
        </p:grpSpPr>
        <p:grpSp>
          <p:nvGrpSpPr>
            <p:cNvPr id="75" name="Group 74"/>
            <p:cNvGrpSpPr/>
            <p:nvPr/>
          </p:nvGrpSpPr>
          <p:grpSpPr>
            <a:xfrm>
              <a:off x="4304311" y="3988634"/>
              <a:ext cx="2306638" cy="296863"/>
              <a:chOff x="3749675" y="2147445"/>
              <a:chExt cx="2306638" cy="296863"/>
            </a:xfrm>
          </p:grpSpPr>
          <p:grpSp>
            <p:nvGrpSpPr>
              <p:cNvPr id="76" name="Group 19"/>
              <p:cNvGrpSpPr>
                <a:grpSpLocks noChangeAspect="1"/>
              </p:cNvGrpSpPr>
              <p:nvPr/>
            </p:nvGrpSpPr>
            <p:grpSpPr bwMode="auto">
              <a:xfrm>
                <a:off x="3749675" y="2147445"/>
                <a:ext cx="2306638" cy="296863"/>
                <a:chOff x="2362" y="1778"/>
                <a:chExt cx="1453" cy="187"/>
              </a:xfrm>
            </p:grpSpPr>
            <p:sp>
              <p:nvSpPr>
                <p:cNvPr id="79"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21"/>
                <p:cNvSpPr>
                  <a:spLocks/>
                </p:cNvSpPr>
                <p:nvPr/>
              </p:nvSpPr>
              <p:spPr bwMode="auto">
                <a:xfrm>
                  <a:off x="2568" y="1778"/>
                  <a:ext cx="1247"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TextBox 76"/>
              <p:cNvSpPr txBox="1"/>
              <p:nvPr/>
            </p:nvSpPr>
            <p:spPr>
              <a:xfrm>
                <a:off x="4158924" y="2226370"/>
                <a:ext cx="958458"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Shipping service</a:t>
                </a:r>
              </a:p>
            </p:txBody>
          </p:sp>
          <p:sp>
            <p:nvSpPr>
              <p:cNvPr id="78" name="TextBox 77"/>
              <p:cNvSpPr txBox="1"/>
              <p:nvPr/>
            </p:nvSpPr>
            <p:spPr>
              <a:xfrm>
                <a:off x="5478142" y="2235058"/>
                <a:ext cx="5336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109" name="Group 108"/>
            <p:cNvGrpSpPr/>
            <p:nvPr/>
          </p:nvGrpSpPr>
          <p:grpSpPr>
            <a:xfrm>
              <a:off x="4390612" y="4053527"/>
              <a:ext cx="167888" cy="167077"/>
              <a:chOff x="3829605" y="5985737"/>
              <a:chExt cx="167888" cy="167077"/>
            </a:xfrm>
          </p:grpSpPr>
          <p:sp>
            <p:nvSpPr>
              <p:cNvPr id="110" name="Freeform 5"/>
              <p:cNvSpPr>
                <a:spLocks noEditPoints="1"/>
              </p:cNvSpPr>
              <p:nvPr/>
            </p:nvSpPr>
            <p:spPr bwMode="auto">
              <a:xfrm>
                <a:off x="3829605" y="598573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9" name="Group 118"/>
          <p:cNvGrpSpPr/>
          <p:nvPr/>
        </p:nvGrpSpPr>
        <p:grpSpPr>
          <a:xfrm>
            <a:off x="6660427" y="4671231"/>
            <a:ext cx="3676954" cy="478283"/>
            <a:chOff x="4304311" y="4322452"/>
            <a:chExt cx="2306638" cy="300038"/>
          </a:xfrm>
        </p:grpSpPr>
        <p:grpSp>
          <p:nvGrpSpPr>
            <p:cNvPr id="82" name="Group 81"/>
            <p:cNvGrpSpPr/>
            <p:nvPr/>
          </p:nvGrpSpPr>
          <p:grpSpPr>
            <a:xfrm>
              <a:off x="4304311" y="4322452"/>
              <a:ext cx="2306638" cy="300038"/>
              <a:chOff x="3749675" y="2144270"/>
              <a:chExt cx="2306638" cy="300038"/>
            </a:xfrm>
          </p:grpSpPr>
          <p:grpSp>
            <p:nvGrpSpPr>
              <p:cNvPr id="83" name="Group 19"/>
              <p:cNvGrpSpPr>
                <a:grpSpLocks noChangeAspect="1"/>
              </p:cNvGrpSpPr>
              <p:nvPr/>
            </p:nvGrpSpPr>
            <p:grpSpPr bwMode="auto">
              <a:xfrm>
                <a:off x="3749675" y="2144270"/>
                <a:ext cx="2306638" cy="300038"/>
                <a:chOff x="2362" y="1776"/>
                <a:chExt cx="1453" cy="189"/>
              </a:xfrm>
            </p:grpSpPr>
            <p:sp>
              <p:nvSpPr>
                <p:cNvPr id="86"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20"/>
                <p:cNvSpPr>
                  <a:spLocks/>
                </p:cNvSpPr>
                <p:nvPr/>
              </p:nvSpPr>
              <p:spPr bwMode="auto">
                <a:xfrm>
                  <a:off x="2362" y="1777"/>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21"/>
                <p:cNvSpPr>
                  <a:spLocks/>
                </p:cNvSpPr>
                <p:nvPr/>
              </p:nvSpPr>
              <p:spPr bwMode="auto">
                <a:xfrm>
                  <a:off x="2568" y="1776"/>
                  <a:ext cx="1247" cy="188"/>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4" name="TextBox 83"/>
              <p:cNvSpPr txBox="1"/>
              <p:nvPr/>
            </p:nvSpPr>
            <p:spPr>
              <a:xfrm>
                <a:off x="4158924" y="2223990"/>
                <a:ext cx="919240" cy="13901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Account service</a:t>
                </a:r>
              </a:p>
            </p:txBody>
          </p:sp>
          <p:sp>
            <p:nvSpPr>
              <p:cNvPr id="85" name="TextBox 84"/>
              <p:cNvSpPr txBox="1"/>
              <p:nvPr/>
            </p:nvSpPr>
            <p:spPr>
              <a:xfrm>
                <a:off x="5579909" y="2232678"/>
                <a:ext cx="436552" cy="121637"/>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15A24"/>
                    </a:solidFill>
                    <a:effectLst/>
                    <a:uLnTx/>
                    <a:uFillTx/>
                    <a:latin typeface="Segoe UI Semibold" panose="020B0702040204020203" pitchFamily="34" charset="0"/>
                    <a:ea typeface="+mn-ea"/>
                    <a:cs typeface="Segoe UI Semibold" panose="020B0702040204020203" pitchFamily="34" charset="0"/>
                  </a:rPr>
                  <a:t>PYTHON</a:t>
                </a:r>
              </a:p>
            </p:txBody>
          </p:sp>
        </p:grpSp>
        <p:sp>
          <p:nvSpPr>
            <p:cNvPr id="118" name="Freeform 16"/>
            <p:cNvSpPr>
              <a:spLocks noEditPoints="1"/>
            </p:cNvSpPr>
            <p:nvPr/>
          </p:nvSpPr>
          <p:spPr bwMode="auto">
            <a:xfrm>
              <a:off x="4388585" y="4380030"/>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2567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6"/>
                                        </p:tgtEl>
                                        <p:attrNameLst>
                                          <p:attrName>style.visibility</p:attrName>
                                        </p:attrNameLst>
                                      </p:cBhvr>
                                      <p:to>
                                        <p:strVal val="visible"/>
                                      </p:to>
                                    </p:set>
                                    <p:animEffect transition="in" filter="fade">
                                      <p:cBhvr>
                                        <p:cTn id="19" dur="500"/>
                                        <p:tgtEl>
                                          <p:spTgt spid="126"/>
                                        </p:tgtEl>
                                      </p:cBhvr>
                                    </p:animEffect>
                                  </p:childTnLst>
                                </p:cTn>
                              </p:par>
                              <p:par>
                                <p:cTn id="20" presetID="10" presetClass="entr" presetSubtype="0" fill="hold" nodeType="withEffect">
                                  <p:stCondLst>
                                    <p:cond delay="100"/>
                                  </p:stCondLst>
                                  <p:childTnLst>
                                    <p:set>
                                      <p:cBhvr>
                                        <p:cTn id="21" dur="1" fill="hold">
                                          <p:stCondLst>
                                            <p:cond delay="0"/>
                                          </p:stCondLst>
                                        </p:cTn>
                                        <p:tgtEl>
                                          <p:spTgt spid="123"/>
                                        </p:tgtEl>
                                        <p:attrNameLst>
                                          <p:attrName>style.visibility</p:attrName>
                                        </p:attrNameLst>
                                      </p:cBhvr>
                                      <p:to>
                                        <p:strVal val="visible"/>
                                      </p:to>
                                    </p:set>
                                    <p:animEffect transition="in" filter="fade">
                                      <p:cBhvr>
                                        <p:cTn id="22" dur="500"/>
                                        <p:tgtEl>
                                          <p:spTgt spid="123"/>
                                        </p:tgtEl>
                                      </p:cBhvr>
                                    </p:animEffect>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par>
                                <p:cTn id="26" presetID="10" presetClass="entr" presetSubtype="0" fill="hold" nodeType="withEffect">
                                  <p:stCondLst>
                                    <p:cond delay="300"/>
                                  </p:stCondLst>
                                  <p:childTnLst>
                                    <p:set>
                                      <p:cBhvr>
                                        <p:cTn id="27" dur="1" fill="hold">
                                          <p:stCondLst>
                                            <p:cond delay="0"/>
                                          </p:stCondLst>
                                        </p:cTn>
                                        <p:tgtEl>
                                          <p:spTgt spid="121"/>
                                        </p:tgtEl>
                                        <p:attrNameLst>
                                          <p:attrName>style.visibility</p:attrName>
                                        </p:attrNameLst>
                                      </p:cBhvr>
                                      <p:to>
                                        <p:strVal val="visible"/>
                                      </p:to>
                                    </p:set>
                                    <p:animEffect transition="in" filter="fade">
                                      <p:cBhvr>
                                        <p:cTn id="28" dur="500"/>
                                        <p:tgtEl>
                                          <p:spTgt spid="121"/>
                                        </p:tgtEl>
                                      </p:cBhvr>
                                    </p:animEffect>
                                  </p:childTnLst>
                                </p:cTn>
                              </p:par>
                              <p:par>
                                <p:cTn id="29" presetID="10" presetClass="entr" presetSubtype="0" fill="hold" nodeType="withEffect">
                                  <p:stCondLst>
                                    <p:cond delay="40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500"/>
                                        <p:tgtEl>
                                          <p:spTgt spid="120"/>
                                        </p:tgtEl>
                                      </p:cBhvr>
                                    </p:animEffect>
                                  </p:childTnLst>
                                </p:cTn>
                              </p:par>
                              <p:par>
                                <p:cTn id="32" presetID="10" presetClass="entr" presetSubtype="0" fill="hold" nodeType="withEffect">
                                  <p:stCondLst>
                                    <p:cond delay="500"/>
                                  </p:stCondLst>
                                  <p:childTnLst>
                                    <p:set>
                                      <p:cBhvr>
                                        <p:cTn id="33" dur="1" fill="hold">
                                          <p:stCondLst>
                                            <p:cond delay="0"/>
                                          </p:stCondLst>
                                        </p:cTn>
                                        <p:tgtEl>
                                          <p:spTgt spid="119"/>
                                        </p:tgtEl>
                                        <p:attrNameLst>
                                          <p:attrName>style.visibility</p:attrName>
                                        </p:attrNameLst>
                                      </p:cBhvr>
                                      <p:to>
                                        <p:strVal val="visible"/>
                                      </p:to>
                                    </p:set>
                                    <p:animEffect transition="in" filter="fade">
                                      <p:cBhvr>
                                        <p:cTn id="34" dur="500"/>
                                        <p:tgtEl>
                                          <p:spTgt spid="119"/>
                                        </p:tgtEl>
                                      </p:cBhvr>
                                    </p:animEffect>
                                  </p:childTnLst>
                                </p:cTn>
                              </p:par>
                              <p:par>
                                <p:cTn id="35" presetID="22" presetClass="entr" presetSubtype="8" fill="hold" nodeType="withEffect">
                                  <p:stCondLst>
                                    <p:cond delay="50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with Containers</a:t>
            </a:r>
          </a:p>
        </p:txBody>
      </p:sp>
      <p:grpSp>
        <p:nvGrpSpPr>
          <p:cNvPr id="4" name="Group 13"/>
          <p:cNvGrpSpPr/>
          <p:nvPr/>
        </p:nvGrpSpPr>
        <p:grpSpPr>
          <a:xfrm>
            <a:off x="8246503" y="2963063"/>
            <a:ext cx="1342302" cy="992772"/>
            <a:chOff x="7312452" y="2962994"/>
            <a:chExt cx="1342491" cy="992912"/>
          </a:xfrm>
        </p:grpSpPr>
        <p:pic>
          <p:nvPicPr>
            <p:cNvPr id="89" name="Picture 1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12452" y="3448802"/>
              <a:ext cx="355930" cy="85076"/>
            </a:xfrm>
            <a:prstGeom prst="rect">
              <a:avLst/>
            </a:prstGeom>
          </p:spPr>
        </p:pic>
        <p:pic>
          <p:nvPicPr>
            <p:cNvPr id="92" name="Picture 15"/>
            <p:cNvPicPr>
              <a:picLocks noChangeAspect="1"/>
            </p:cNvPicPr>
            <p:nvPr/>
          </p:nvPicPr>
          <p:blipFill>
            <a:blip r:embed="rId4" cstate="print">
              <a:duotone>
                <a:prstClr val="black"/>
                <a:schemeClr val="accent2">
                  <a:tint val="45000"/>
                  <a:satMod val="400000"/>
                </a:schemeClr>
              </a:duotone>
              <a:lum/>
              <a:extLst>
                <a:ext uri="{28A0092B-C50C-407E-A947-70E740481C1C}">
                  <a14:useLocalDpi xmlns:a14="http://schemas.microsoft.com/office/drawing/2010/main"/>
                </a:ext>
              </a:extLst>
            </a:blip>
            <a:stretch>
              <a:fillRect/>
            </a:stretch>
          </p:blipFill>
          <p:spPr>
            <a:xfrm>
              <a:off x="7780415" y="2981217"/>
              <a:ext cx="198490" cy="215601"/>
            </a:xfrm>
            <a:prstGeom prst="rect">
              <a:avLst/>
            </a:prstGeom>
          </p:spPr>
        </p:pic>
        <p:sp>
          <p:nvSpPr>
            <p:cNvPr id="95" name="TextBox 16"/>
            <p:cNvSpPr txBox="1"/>
            <p:nvPr/>
          </p:nvSpPr>
          <p:spPr>
            <a:xfrm>
              <a:off x="7591510" y="3126811"/>
              <a:ext cx="1063433" cy="804067"/>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Azure</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Container</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Registry</a:t>
              </a:r>
            </a:p>
          </p:txBody>
        </p:sp>
        <p:cxnSp>
          <p:nvCxnSpPr>
            <p:cNvPr id="98" name="Straight Connector 17"/>
            <p:cNvCxnSpPr/>
            <p:nvPr/>
          </p:nvCxnSpPr>
          <p:spPr>
            <a:xfrm>
              <a:off x="7656608" y="2962994"/>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668338" y="3415454"/>
            <a:ext cx="2221904" cy="2450758"/>
            <a:chOff x="9244929" y="3011361"/>
            <a:chExt cx="2222219" cy="2451107"/>
          </a:xfrm>
        </p:grpSpPr>
        <p:pic>
          <p:nvPicPr>
            <p:cNvPr id="93" name="Picture 92"/>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244929" y="4126742"/>
              <a:ext cx="2222219" cy="829651"/>
            </a:xfrm>
            <a:prstGeom prst="rect">
              <a:avLst/>
            </a:prstGeom>
          </p:spPr>
        </p:pic>
        <p:pic>
          <p:nvPicPr>
            <p:cNvPr id="94" name="Picture 93"/>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10166166" y="3011361"/>
              <a:ext cx="355546" cy="1004804"/>
            </a:xfrm>
            <a:prstGeom prst="rect">
              <a:avLst/>
            </a:prstGeom>
          </p:spPr>
        </p:pic>
        <p:sp>
          <p:nvSpPr>
            <p:cNvPr id="99" name="TextBox 98"/>
            <p:cNvSpPr txBox="1"/>
            <p:nvPr/>
          </p:nvSpPr>
          <p:spPr>
            <a:xfrm>
              <a:off x="9696678" y="4997469"/>
              <a:ext cx="1294522" cy="464999"/>
            </a:xfrm>
            <a:prstGeom prst="rect">
              <a:avLst/>
            </a:prstGeom>
            <a:noFill/>
          </p:spPr>
          <p:txBody>
            <a:bodyPr wrap="none" lIns="182854" tIns="146284" rIns="182854" bIns="146284" rtlCol="0">
              <a:spAutoFit/>
            </a:bodyPr>
            <a:lstStyle/>
            <a:p>
              <a:pPr algn="ct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Visual Studio</a:t>
              </a:r>
            </a:p>
          </p:txBody>
        </p:sp>
      </p:grpSp>
      <p:grpSp>
        <p:nvGrpSpPr>
          <p:cNvPr id="8" name="Group 7"/>
          <p:cNvGrpSpPr/>
          <p:nvPr/>
        </p:nvGrpSpPr>
        <p:grpSpPr>
          <a:xfrm>
            <a:off x="9435752" y="2018648"/>
            <a:ext cx="2260061" cy="1515212"/>
            <a:chOff x="8648942" y="2018648"/>
            <a:chExt cx="2260061" cy="1515212"/>
          </a:xfrm>
        </p:grpSpPr>
        <p:grpSp>
          <p:nvGrpSpPr>
            <p:cNvPr id="29" name="Group 4"/>
            <p:cNvGrpSpPr/>
            <p:nvPr/>
          </p:nvGrpSpPr>
          <p:grpSpPr>
            <a:xfrm>
              <a:off x="8648942" y="2018648"/>
              <a:ext cx="2260061" cy="1515212"/>
              <a:chOff x="8586944" y="2018449"/>
              <a:chExt cx="2260380" cy="1515428"/>
            </a:xfrm>
          </p:grpSpPr>
          <p:pic>
            <p:nvPicPr>
              <p:cNvPr id="26" name="Picture 8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586944" y="2507424"/>
                <a:ext cx="800493" cy="1026453"/>
              </a:xfrm>
              <a:prstGeom prst="rect">
                <a:avLst/>
              </a:prstGeom>
            </p:spPr>
          </p:pic>
          <p:sp>
            <p:nvSpPr>
              <p:cNvPr id="27" name="TextBox 95"/>
              <p:cNvSpPr txBox="1"/>
              <p:nvPr/>
            </p:nvSpPr>
            <p:spPr>
              <a:xfrm>
                <a:off x="9329875" y="2332992"/>
                <a:ext cx="1517449" cy="960359"/>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1200" dirty="0">
                    <a:latin typeface="Segoe UI Semibold" panose="020B0702040204020203" pitchFamily="34" charset="0"/>
                    <a:cs typeface="Segoe UI Semibold" panose="020B0702040204020203" pitchFamily="34" charset="0"/>
                  </a:rPr>
                  <a:t>Container based CI/CD with</a:t>
                </a:r>
                <a:br>
                  <a:rPr lang="en-US" sz="1200" dirty="0">
                    <a:latin typeface="Segoe UI Semibold" panose="020B0702040204020203" pitchFamily="34" charset="0"/>
                    <a:cs typeface="Segoe UI Semibold" panose="020B0702040204020203" pitchFamily="34" charset="0"/>
                  </a:rPr>
                </a:br>
                <a:r>
                  <a:rPr lang="en-US" sz="1200" dirty="0">
                    <a:latin typeface="Segoe UI Semibold" panose="020B0702040204020203" pitchFamily="34" charset="0"/>
                    <a:cs typeface="Segoe UI Semibold" panose="020B0702040204020203" pitchFamily="34" charset="0"/>
                  </a:rPr>
                  <a:t>Visual Studio Team Services</a:t>
                </a:r>
              </a:p>
            </p:txBody>
          </p:sp>
          <p:cxnSp>
            <p:nvCxnSpPr>
              <p:cNvPr id="28" name="Straight Connector 96"/>
              <p:cNvCxnSpPr/>
              <p:nvPr/>
            </p:nvCxnSpPr>
            <p:spPr>
              <a:xfrm>
                <a:off x="9387437" y="2018449"/>
                <a:ext cx="0" cy="9929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01" name="Picture 100"/>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9522387" y="2094938"/>
              <a:ext cx="403492" cy="365427"/>
            </a:xfrm>
            <a:prstGeom prst="rect">
              <a:avLst/>
            </a:prstGeom>
          </p:spPr>
        </p:pic>
      </p:grpSp>
      <p:pic>
        <p:nvPicPr>
          <p:cNvPr id="254" name="Picture 253"/>
          <p:cNvPicPr>
            <a:picLocks noChangeAspect="1"/>
          </p:cNvPicPr>
          <p:nvPr/>
        </p:nvPicPr>
        <p:blipFill>
          <a:blip r:embed="rId9" cstate="print">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297710" y="3124035"/>
            <a:ext cx="1948109" cy="1256579"/>
          </a:xfrm>
          <a:prstGeom prst="rect">
            <a:avLst/>
          </a:prstGeom>
        </p:spPr>
      </p:pic>
      <p:pic>
        <p:nvPicPr>
          <p:cNvPr id="255" name="Picture 25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06130" y="3807090"/>
            <a:ext cx="1979366" cy="145472"/>
          </a:xfrm>
          <a:prstGeom prst="rect">
            <a:avLst/>
          </a:prstGeom>
        </p:spPr>
      </p:pic>
      <p:grpSp>
        <p:nvGrpSpPr>
          <p:cNvPr id="256" name="Group 255"/>
          <p:cNvGrpSpPr/>
          <p:nvPr/>
        </p:nvGrpSpPr>
        <p:grpSpPr>
          <a:xfrm>
            <a:off x="4380992" y="2133941"/>
            <a:ext cx="3781978" cy="2929284"/>
            <a:chOff x="6393746" y="2619239"/>
            <a:chExt cx="3045592" cy="2358925"/>
          </a:xfrm>
        </p:grpSpPr>
        <p:pic>
          <p:nvPicPr>
            <p:cNvPr id="257" name="Picture 256"/>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93746" y="2619239"/>
              <a:ext cx="207405" cy="208662"/>
            </a:xfrm>
            <a:prstGeom prst="rect">
              <a:avLst/>
            </a:prstGeom>
          </p:spPr>
        </p:pic>
        <p:pic>
          <p:nvPicPr>
            <p:cNvPr id="258" name="Picture 257"/>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5400000">
              <a:off x="9231304" y="2619239"/>
              <a:ext cx="207405" cy="208662"/>
            </a:xfrm>
            <a:prstGeom prst="rect">
              <a:avLst/>
            </a:prstGeom>
          </p:spPr>
        </p:pic>
        <p:pic>
          <p:nvPicPr>
            <p:cNvPr id="259" name="Picture 25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10800000">
              <a:off x="9231932" y="4769502"/>
              <a:ext cx="207405" cy="208662"/>
            </a:xfrm>
            <a:prstGeom prst="rect">
              <a:avLst/>
            </a:prstGeom>
          </p:spPr>
        </p:pic>
        <p:pic>
          <p:nvPicPr>
            <p:cNvPr id="260" name="Picture 25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rot="16200000">
              <a:off x="6394374" y="4769502"/>
              <a:ext cx="207405" cy="208662"/>
            </a:xfrm>
            <a:prstGeom prst="rect">
              <a:avLst/>
            </a:prstGeom>
          </p:spPr>
        </p:pic>
      </p:grpSp>
      <p:grpSp>
        <p:nvGrpSpPr>
          <p:cNvPr id="261" name="Group 260"/>
          <p:cNvGrpSpPr/>
          <p:nvPr/>
        </p:nvGrpSpPr>
        <p:grpSpPr>
          <a:xfrm>
            <a:off x="2777159" y="3327840"/>
            <a:ext cx="1082459" cy="1082459"/>
            <a:chOff x="3087960" y="3372843"/>
            <a:chExt cx="667956" cy="667956"/>
          </a:xfrm>
        </p:grpSpPr>
        <p:pic>
          <p:nvPicPr>
            <p:cNvPr id="262" name="Picture 261"/>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87960" y="3372843"/>
              <a:ext cx="667956" cy="667956"/>
            </a:xfrm>
            <a:prstGeom prst="rect">
              <a:avLst/>
            </a:prstGeom>
          </p:spPr>
        </p:pic>
        <p:sp>
          <p:nvSpPr>
            <p:cNvPr id="263" name="TextBox 262"/>
            <p:cNvSpPr txBox="1"/>
            <p:nvPr/>
          </p:nvSpPr>
          <p:spPr>
            <a:xfrm>
              <a:off x="3195607" y="3905145"/>
              <a:ext cx="461901" cy="122794"/>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WEB APP</a:t>
              </a:r>
            </a:p>
          </p:txBody>
        </p:sp>
      </p:grpSp>
      <p:grpSp>
        <p:nvGrpSpPr>
          <p:cNvPr id="264" name="Group 263"/>
          <p:cNvGrpSpPr/>
          <p:nvPr/>
        </p:nvGrpSpPr>
        <p:grpSpPr>
          <a:xfrm>
            <a:off x="4364665" y="2126236"/>
            <a:ext cx="3762142" cy="3216620"/>
            <a:chOff x="6386061" y="2593295"/>
            <a:chExt cx="3029618" cy="2363097"/>
          </a:xfrm>
        </p:grpSpPr>
        <p:sp>
          <p:nvSpPr>
            <p:cNvPr id="265" name="Rectangle 264"/>
            <p:cNvSpPr/>
            <p:nvPr/>
          </p:nvSpPr>
          <p:spPr bwMode="auto">
            <a:xfrm>
              <a:off x="6410508" y="2640363"/>
              <a:ext cx="3005171" cy="2316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TextBox 265"/>
            <p:cNvSpPr txBox="1"/>
            <p:nvPr/>
          </p:nvSpPr>
          <p:spPr>
            <a:xfrm>
              <a:off x="6386061" y="2593295"/>
              <a:ext cx="3029617" cy="4205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 Container Service</a:t>
              </a:r>
            </a:p>
          </p:txBody>
        </p:sp>
      </p:grpSp>
      <p:grpSp>
        <p:nvGrpSpPr>
          <p:cNvPr id="267" name="Group 266"/>
          <p:cNvGrpSpPr/>
          <p:nvPr/>
        </p:nvGrpSpPr>
        <p:grpSpPr>
          <a:xfrm>
            <a:off x="4575181" y="2638711"/>
            <a:ext cx="3375856" cy="434172"/>
            <a:chOff x="4304312" y="2977655"/>
            <a:chExt cx="2308226" cy="296863"/>
          </a:xfrm>
        </p:grpSpPr>
        <p:grpSp>
          <p:nvGrpSpPr>
            <p:cNvPr id="268" name="Group 267"/>
            <p:cNvGrpSpPr/>
            <p:nvPr/>
          </p:nvGrpSpPr>
          <p:grpSpPr>
            <a:xfrm>
              <a:off x="4304312" y="2977655"/>
              <a:ext cx="2308226" cy="296863"/>
              <a:chOff x="3749676" y="2147445"/>
              <a:chExt cx="2308226" cy="296863"/>
            </a:xfrm>
          </p:grpSpPr>
          <p:grpSp>
            <p:nvGrpSpPr>
              <p:cNvPr id="270" name="Group 19"/>
              <p:cNvGrpSpPr>
                <a:grpSpLocks noChangeAspect="1"/>
              </p:cNvGrpSpPr>
              <p:nvPr/>
            </p:nvGrpSpPr>
            <p:grpSpPr bwMode="auto">
              <a:xfrm>
                <a:off x="3749676" y="2147445"/>
                <a:ext cx="2308226" cy="296863"/>
                <a:chOff x="2362" y="1778"/>
                <a:chExt cx="1454" cy="187"/>
              </a:xfrm>
            </p:grpSpPr>
            <p:sp>
              <p:nvSpPr>
                <p:cNvPr id="273"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74"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75" name="Freeform 21"/>
                <p:cNvSpPr>
                  <a:spLocks/>
                </p:cNvSpPr>
                <p:nvPr/>
              </p:nvSpPr>
              <p:spPr bwMode="auto">
                <a:xfrm>
                  <a:off x="2568" y="1778"/>
                  <a:ext cx="1248"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1" name="TextBox 270"/>
              <p:cNvSpPr txBox="1"/>
              <p:nvPr/>
            </p:nvSpPr>
            <p:spPr>
              <a:xfrm>
                <a:off x="4158924" y="2226370"/>
                <a:ext cx="1203152"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Shopping cart service</a:t>
                </a:r>
              </a:p>
            </p:txBody>
          </p:sp>
          <p:sp>
            <p:nvSpPr>
              <p:cNvPr id="272" name="TextBox 271"/>
              <p:cNvSpPr txBox="1"/>
              <p:nvPr/>
            </p:nvSpPr>
            <p:spPr>
              <a:xfrm>
                <a:off x="5518117" y="2235058"/>
                <a:ext cx="497430"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69" name="Freeform 13"/>
            <p:cNvSpPr>
              <a:spLocks noEditPoints="1"/>
            </p:cNvSpPr>
            <p:nvPr/>
          </p:nvSpPr>
          <p:spPr bwMode="auto">
            <a:xfrm>
              <a:off x="4392247" y="3047415"/>
              <a:ext cx="177620" cy="157344"/>
            </a:xfrm>
            <a:custGeom>
              <a:avLst/>
              <a:gdLst>
                <a:gd name="T0" fmla="*/ 227 w 302"/>
                <a:gd name="T1" fmla="*/ 179 h 269"/>
                <a:gd name="T2" fmla="*/ 225 w 302"/>
                <a:gd name="T3" fmla="*/ 201 h 269"/>
                <a:gd name="T4" fmla="*/ 67 w 302"/>
                <a:gd name="T5" fmla="*/ 201 h 269"/>
                <a:gd name="T6" fmla="*/ 33 w 302"/>
                <a:gd name="T7" fmla="*/ 235 h 269"/>
                <a:gd name="T8" fmla="*/ 67 w 302"/>
                <a:gd name="T9" fmla="*/ 269 h 269"/>
                <a:gd name="T10" fmla="*/ 101 w 302"/>
                <a:gd name="T11" fmla="*/ 235 h 269"/>
                <a:gd name="T12" fmla="*/ 99 w 302"/>
                <a:gd name="T13" fmla="*/ 224 h 269"/>
                <a:gd name="T14" fmla="*/ 192 w 302"/>
                <a:gd name="T15" fmla="*/ 224 h 269"/>
                <a:gd name="T16" fmla="*/ 190 w 302"/>
                <a:gd name="T17" fmla="*/ 235 h 269"/>
                <a:gd name="T18" fmla="*/ 224 w 302"/>
                <a:gd name="T19" fmla="*/ 269 h 269"/>
                <a:gd name="T20" fmla="*/ 257 w 302"/>
                <a:gd name="T21" fmla="*/ 235 h 269"/>
                <a:gd name="T22" fmla="*/ 246 w 302"/>
                <a:gd name="T23" fmla="*/ 210 h 269"/>
                <a:gd name="T24" fmla="*/ 267 w 302"/>
                <a:gd name="T25" fmla="*/ 22 h 269"/>
                <a:gd name="T26" fmla="*/ 302 w 302"/>
                <a:gd name="T27" fmla="*/ 22 h 269"/>
                <a:gd name="T28" fmla="*/ 302 w 302"/>
                <a:gd name="T29" fmla="*/ 0 h 269"/>
                <a:gd name="T30" fmla="*/ 247 w 302"/>
                <a:gd name="T31" fmla="*/ 0 h 269"/>
                <a:gd name="T32" fmla="*/ 242 w 302"/>
                <a:gd name="T33" fmla="*/ 45 h 269"/>
                <a:gd name="T34" fmla="*/ 0 w 302"/>
                <a:gd name="T35" fmla="*/ 45 h 269"/>
                <a:gd name="T36" fmla="*/ 22 w 302"/>
                <a:gd name="T37" fmla="*/ 179 h 269"/>
                <a:gd name="T38" fmla="*/ 227 w 302"/>
                <a:gd name="T39" fmla="*/ 179 h 269"/>
                <a:gd name="T40" fmla="*/ 78 w 302"/>
                <a:gd name="T41" fmla="*/ 235 h 269"/>
                <a:gd name="T42" fmla="*/ 67 w 302"/>
                <a:gd name="T43" fmla="*/ 246 h 269"/>
                <a:gd name="T44" fmla="*/ 56 w 302"/>
                <a:gd name="T45" fmla="*/ 235 h 269"/>
                <a:gd name="T46" fmla="*/ 67 w 302"/>
                <a:gd name="T47" fmla="*/ 224 h 269"/>
                <a:gd name="T48" fmla="*/ 78 w 302"/>
                <a:gd name="T49" fmla="*/ 235 h 269"/>
                <a:gd name="T50" fmla="*/ 224 w 302"/>
                <a:gd name="T51" fmla="*/ 246 h 269"/>
                <a:gd name="T52" fmla="*/ 213 w 302"/>
                <a:gd name="T53" fmla="*/ 235 h 269"/>
                <a:gd name="T54" fmla="*/ 224 w 302"/>
                <a:gd name="T55" fmla="*/ 224 h 269"/>
                <a:gd name="T56" fmla="*/ 235 w 302"/>
                <a:gd name="T57" fmla="*/ 235 h 269"/>
                <a:gd name="T58" fmla="*/ 224 w 302"/>
                <a:gd name="T59" fmla="*/ 246 h 269"/>
                <a:gd name="T60" fmla="*/ 240 w 302"/>
                <a:gd name="T61" fmla="*/ 67 h 269"/>
                <a:gd name="T62" fmla="*/ 230 w 302"/>
                <a:gd name="T63" fmla="*/ 157 h 269"/>
                <a:gd name="T64" fmla="*/ 41 w 302"/>
                <a:gd name="T65" fmla="*/ 157 h 269"/>
                <a:gd name="T66" fmla="*/ 26 w 302"/>
                <a:gd name="T67" fmla="*/ 67 h 269"/>
                <a:gd name="T68" fmla="*/ 240 w 302"/>
                <a:gd name="T69" fmla="*/ 6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2" h="269">
                  <a:moveTo>
                    <a:pt x="227" y="179"/>
                  </a:moveTo>
                  <a:cubicBezTo>
                    <a:pt x="225" y="201"/>
                    <a:pt x="225" y="201"/>
                    <a:pt x="225" y="201"/>
                  </a:cubicBezTo>
                  <a:cubicBezTo>
                    <a:pt x="67" y="201"/>
                    <a:pt x="67" y="201"/>
                    <a:pt x="67" y="201"/>
                  </a:cubicBezTo>
                  <a:cubicBezTo>
                    <a:pt x="49" y="201"/>
                    <a:pt x="33" y="216"/>
                    <a:pt x="33" y="235"/>
                  </a:cubicBezTo>
                  <a:cubicBezTo>
                    <a:pt x="33" y="254"/>
                    <a:pt x="49" y="269"/>
                    <a:pt x="67" y="269"/>
                  </a:cubicBezTo>
                  <a:cubicBezTo>
                    <a:pt x="86" y="269"/>
                    <a:pt x="101" y="254"/>
                    <a:pt x="101" y="235"/>
                  </a:cubicBezTo>
                  <a:cubicBezTo>
                    <a:pt x="101" y="231"/>
                    <a:pt x="100" y="227"/>
                    <a:pt x="99" y="224"/>
                  </a:cubicBezTo>
                  <a:cubicBezTo>
                    <a:pt x="192" y="224"/>
                    <a:pt x="192" y="224"/>
                    <a:pt x="192" y="224"/>
                  </a:cubicBezTo>
                  <a:cubicBezTo>
                    <a:pt x="191" y="227"/>
                    <a:pt x="190" y="231"/>
                    <a:pt x="190" y="235"/>
                  </a:cubicBezTo>
                  <a:cubicBezTo>
                    <a:pt x="190" y="254"/>
                    <a:pt x="205" y="269"/>
                    <a:pt x="224" y="269"/>
                  </a:cubicBezTo>
                  <a:cubicBezTo>
                    <a:pt x="242" y="269"/>
                    <a:pt x="257" y="254"/>
                    <a:pt x="257" y="235"/>
                  </a:cubicBezTo>
                  <a:cubicBezTo>
                    <a:pt x="257" y="225"/>
                    <a:pt x="253" y="217"/>
                    <a:pt x="246" y="210"/>
                  </a:cubicBezTo>
                  <a:cubicBezTo>
                    <a:pt x="267" y="22"/>
                    <a:pt x="267" y="22"/>
                    <a:pt x="267" y="22"/>
                  </a:cubicBezTo>
                  <a:cubicBezTo>
                    <a:pt x="302" y="22"/>
                    <a:pt x="302" y="22"/>
                    <a:pt x="302" y="22"/>
                  </a:cubicBezTo>
                  <a:cubicBezTo>
                    <a:pt x="302" y="0"/>
                    <a:pt x="302" y="0"/>
                    <a:pt x="302" y="0"/>
                  </a:cubicBezTo>
                  <a:cubicBezTo>
                    <a:pt x="247" y="0"/>
                    <a:pt x="247" y="0"/>
                    <a:pt x="247" y="0"/>
                  </a:cubicBezTo>
                  <a:cubicBezTo>
                    <a:pt x="242" y="45"/>
                    <a:pt x="242" y="45"/>
                    <a:pt x="242" y="45"/>
                  </a:cubicBezTo>
                  <a:cubicBezTo>
                    <a:pt x="0" y="45"/>
                    <a:pt x="0" y="45"/>
                    <a:pt x="0" y="45"/>
                  </a:cubicBezTo>
                  <a:cubicBezTo>
                    <a:pt x="22" y="179"/>
                    <a:pt x="22" y="179"/>
                    <a:pt x="22" y="179"/>
                  </a:cubicBezTo>
                  <a:lnTo>
                    <a:pt x="227" y="179"/>
                  </a:lnTo>
                  <a:close/>
                  <a:moveTo>
                    <a:pt x="78" y="235"/>
                  </a:moveTo>
                  <a:cubicBezTo>
                    <a:pt x="78" y="241"/>
                    <a:pt x="73" y="246"/>
                    <a:pt x="67" y="246"/>
                  </a:cubicBezTo>
                  <a:cubicBezTo>
                    <a:pt x="61" y="246"/>
                    <a:pt x="56" y="241"/>
                    <a:pt x="56" y="235"/>
                  </a:cubicBezTo>
                  <a:cubicBezTo>
                    <a:pt x="56" y="229"/>
                    <a:pt x="61" y="224"/>
                    <a:pt x="67" y="224"/>
                  </a:cubicBezTo>
                  <a:cubicBezTo>
                    <a:pt x="73" y="224"/>
                    <a:pt x="78" y="229"/>
                    <a:pt x="78" y="235"/>
                  </a:cubicBezTo>
                  <a:close/>
                  <a:moveTo>
                    <a:pt x="224" y="246"/>
                  </a:moveTo>
                  <a:cubicBezTo>
                    <a:pt x="218" y="246"/>
                    <a:pt x="213" y="241"/>
                    <a:pt x="213" y="235"/>
                  </a:cubicBezTo>
                  <a:cubicBezTo>
                    <a:pt x="213" y="229"/>
                    <a:pt x="218" y="224"/>
                    <a:pt x="224" y="224"/>
                  </a:cubicBezTo>
                  <a:cubicBezTo>
                    <a:pt x="230" y="224"/>
                    <a:pt x="235" y="229"/>
                    <a:pt x="235" y="235"/>
                  </a:cubicBezTo>
                  <a:cubicBezTo>
                    <a:pt x="235" y="241"/>
                    <a:pt x="230" y="246"/>
                    <a:pt x="224" y="246"/>
                  </a:cubicBezTo>
                  <a:close/>
                  <a:moveTo>
                    <a:pt x="240" y="67"/>
                  </a:moveTo>
                  <a:cubicBezTo>
                    <a:pt x="230" y="157"/>
                    <a:pt x="230" y="157"/>
                    <a:pt x="230" y="157"/>
                  </a:cubicBezTo>
                  <a:cubicBezTo>
                    <a:pt x="41" y="157"/>
                    <a:pt x="41" y="157"/>
                    <a:pt x="41" y="157"/>
                  </a:cubicBezTo>
                  <a:cubicBezTo>
                    <a:pt x="26" y="67"/>
                    <a:pt x="26" y="67"/>
                    <a:pt x="26" y="67"/>
                  </a:cubicBezTo>
                  <a:lnTo>
                    <a:pt x="240"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76" name="Group 275"/>
          <p:cNvGrpSpPr/>
          <p:nvPr/>
        </p:nvGrpSpPr>
        <p:grpSpPr>
          <a:xfrm>
            <a:off x="4568793" y="3157870"/>
            <a:ext cx="3387575" cy="434172"/>
            <a:chOff x="4304311" y="3314648"/>
            <a:chExt cx="2246313" cy="296863"/>
          </a:xfrm>
        </p:grpSpPr>
        <p:grpSp>
          <p:nvGrpSpPr>
            <p:cNvPr id="277" name="Group 276"/>
            <p:cNvGrpSpPr/>
            <p:nvPr/>
          </p:nvGrpSpPr>
          <p:grpSpPr>
            <a:xfrm>
              <a:off x="4304311" y="3314648"/>
              <a:ext cx="2246313" cy="296863"/>
              <a:chOff x="3749675" y="2147445"/>
              <a:chExt cx="2246313" cy="296863"/>
            </a:xfrm>
          </p:grpSpPr>
          <p:grpSp>
            <p:nvGrpSpPr>
              <p:cNvPr id="279" name="Group 19"/>
              <p:cNvGrpSpPr>
                <a:grpSpLocks noChangeAspect="1"/>
              </p:cNvGrpSpPr>
              <p:nvPr/>
            </p:nvGrpSpPr>
            <p:grpSpPr bwMode="auto">
              <a:xfrm>
                <a:off x="3749675" y="2147445"/>
                <a:ext cx="2246313" cy="296863"/>
                <a:chOff x="2362" y="1778"/>
                <a:chExt cx="1415" cy="187"/>
              </a:xfrm>
            </p:grpSpPr>
            <p:sp>
              <p:nvSpPr>
                <p:cNvPr id="282"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83"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038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84"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0" name="TextBox 279"/>
              <p:cNvSpPr txBox="1"/>
              <p:nvPr/>
            </p:nvSpPr>
            <p:spPr>
              <a:xfrm>
                <a:off x="4158924" y="2226370"/>
                <a:ext cx="82111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Catalog service</a:t>
                </a:r>
              </a:p>
            </p:txBody>
          </p:sp>
          <p:sp>
            <p:nvSpPr>
              <p:cNvPr id="281" name="TextBox 280"/>
              <p:cNvSpPr txBox="1"/>
              <p:nvPr/>
            </p:nvSpPr>
            <p:spPr>
              <a:xfrm>
                <a:off x="5733933" y="2235058"/>
                <a:ext cx="218246"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603813"/>
                    </a:solidFill>
                    <a:effectLst/>
                    <a:uLnTx/>
                    <a:uFillTx/>
                    <a:latin typeface="Segoe UI Semibold" panose="020B0702040204020203" pitchFamily="34" charset="0"/>
                    <a:ea typeface="+mn-ea"/>
                    <a:cs typeface="Segoe UI Semibold" panose="020B0702040204020203" pitchFamily="34" charset="0"/>
                  </a:rPr>
                  <a:t>JAVA</a:t>
                </a:r>
              </a:p>
            </p:txBody>
          </p:sp>
        </p:grpSp>
        <p:sp>
          <p:nvSpPr>
            <p:cNvPr id="278" name="Freeform 14"/>
            <p:cNvSpPr>
              <a:spLocks noEditPoints="1"/>
            </p:cNvSpPr>
            <p:nvPr/>
          </p:nvSpPr>
          <p:spPr bwMode="auto">
            <a:xfrm>
              <a:off x="4406833" y="3377919"/>
              <a:ext cx="135446" cy="170321"/>
            </a:xfrm>
            <a:custGeom>
              <a:avLst/>
              <a:gdLst>
                <a:gd name="T0" fmla="*/ 0 w 167"/>
                <a:gd name="T1" fmla="*/ 37 h 210"/>
                <a:gd name="T2" fmla="*/ 0 w 167"/>
                <a:gd name="T3" fmla="*/ 44 h 210"/>
                <a:gd name="T4" fmla="*/ 0 w 167"/>
                <a:gd name="T5" fmla="*/ 195 h 210"/>
                <a:gd name="T6" fmla="*/ 0 w 167"/>
                <a:gd name="T7" fmla="*/ 202 h 210"/>
                <a:gd name="T8" fmla="*/ 0 w 167"/>
                <a:gd name="T9" fmla="*/ 210 h 210"/>
                <a:gd name="T10" fmla="*/ 121 w 167"/>
                <a:gd name="T11" fmla="*/ 210 h 210"/>
                <a:gd name="T12" fmla="*/ 129 w 167"/>
                <a:gd name="T13" fmla="*/ 210 h 210"/>
                <a:gd name="T14" fmla="*/ 136 w 167"/>
                <a:gd name="T15" fmla="*/ 210 h 210"/>
                <a:gd name="T16" fmla="*/ 136 w 167"/>
                <a:gd name="T17" fmla="*/ 180 h 210"/>
                <a:gd name="T18" fmla="*/ 167 w 167"/>
                <a:gd name="T19" fmla="*/ 180 h 210"/>
                <a:gd name="T20" fmla="*/ 167 w 167"/>
                <a:gd name="T21" fmla="*/ 44 h 210"/>
                <a:gd name="T22" fmla="*/ 121 w 167"/>
                <a:gd name="T23" fmla="*/ 0 h 210"/>
                <a:gd name="T24" fmla="*/ 31 w 167"/>
                <a:gd name="T25" fmla="*/ 0 h 210"/>
                <a:gd name="T26" fmla="*/ 31 w 167"/>
                <a:gd name="T27" fmla="*/ 30 h 210"/>
                <a:gd name="T28" fmla="*/ 0 w 167"/>
                <a:gd name="T29" fmla="*/ 30 h 210"/>
                <a:gd name="T30" fmla="*/ 0 w 167"/>
                <a:gd name="T31" fmla="*/ 37 h 210"/>
                <a:gd name="T32" fmla="*/ 145 w 167"/>
                <a:gd name="T33" fmla="*/ 44 h 210"/>
                <a:gd name="T34" fmla="*/ 121 w 167"/>
                <a:gd name="T35" fmla="*/ 44 h 210"/>
                <a:gd name="T36" fmla="*/ 121 w 167"/>
                <a:gd name="T37" fmla="*/ 21 h 210"/>
                <a:gd name="T38" fmla="*/ 145 w 167"/>
                <a:gd name="T39" fmla="*/ 44 h 210"/>
                <a:gd name="T40" fmla="*/ 46 w 167"/>
                <a:gd name="T41" fmla="*/ 15 h 210"/>
                <a:gd name="T42" fmla="*/ 106 w 167"/>
                <a:gd name="T43" fmla="*/ 15 h 210"/>
                <a:gd name="T44" fmla="*/ 106 w 167"/>
                <a:gd name="T45" fmla="*/ 59 h 210"/>
                <a:gd name="T46" fmla="*/ 152 w 167"/>
                <a:gd name="T47" fmla="*/ 59 h 210"/>
                <a:gd name="T48" fmla="*/ 152 w 167"/>
                <a:gd name="T49" fmla="*/ 165 h 210"/>
                <a:gd name="T50" fmla="*/ 46 w 167"/>
                <a:gd name="T51" fmla="*/ 165 h 210"/>
                <a:gd name="T52" fmla="*/ 46 w 167"/>
                <a:gd name="T53" fmla="*/ 15 h 210"/>
                <a:gd name="T54" fmla="*/ 121 w 167"/>
                <a:gd name="T55" fmla="*/ 180 h 210"/>
                <a:gd name="T56" fmla="*/ 121 w 167"/>
                <a:gd name="T57" fmla="*/ 195 h 210"/>
                <a:gd name="T58" fmla="*/ 15 w 167"/>
                <a:gd name="T59" fmla="*/ 195 h 210"/>
                <a:gd name="T60" fmla="*/ 15 w 167"/>
                <a:gd name="T61" fmla="*/ 44 h 210"/>
                <a:gd name="T62" fmla="*/ 31 w 167"/>
                <a:gd name="T63" fmla="*/ 44 h 210"/>
                <a:gd name="T64" fmla="*/ 31 w 167"/>
                <a:gd name="T65" fmla="*/ 180 h 210"/>
                <a:gd name="T66" fmla="*/ 121 w 167"/>
                <a:gd name="T67" fmla="*/ 18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7" h="210">
                  <a:moveTo>
                    <a:pt x="0" y="37"/>
                  </a:moveTo>
                  <a:lnTo>
                    <a:pt x="0" y="44"/>
                  </a:lnTo>
                  <a:lnTo>
                    <a:pt x="0" y="195"/>
                  </a:lnTo>
                  <a:lnTo>
                    <a:pt x="0" y="202"/>
                  </a:lnTo>
                  <a:lnTo>
                    <a:pt x="0" y="210"/>
                  </a:lnTo>
                  <a:lnTo>
                    <a:pt x="121" y="210"/>
                  </a:lnTo>
                  <a:lnTo>
                    <a:pt x="129" y="210"/>
                  </a:lnTo>
                  <a:lnTo>
                    <a:pt x="136" y="210"/>
                  </a:lnTo>
                  <a:lnTo>
                    <a:pt x="136" y="180"/>
                  </a:lnTo>
                  <a:lnTo>
                    <a:pt x="167" y="180"/>
                  </a:lnTo>
                  <a:lnTo>
                    <a:pt x="167" y="44"/>
                  </a:lnTo>
                  <a:lnTo>
                    <a:pt x="121" y="0"/>
                  </a:lnTo>
                  <a:lnTo>
                    <a:pt x="31" y="0"/>
                  </a:lnTo>
                  <a:lnTo>
                    <a:pt x="31" y="30"/>
                  </a:lnTo>
                  <a:lnTo>
                    <a:pt x="0" y="30"/>
                  </a:lnTo>
                  <a:lnTo>
                    <a:pt x="0" y="37"/>
                  </a:lnTo>
                  <a:close/>
                  <a:moveTo>
                    <a:pt x="145" y="44"/>
                  </a:moveTo>
                  <a:lnTo>
                    <a:pt x="121" y="44"/>
                  </a:lnTo>
                  <a:lnTo>
                    <a:pt x="121" y="21"/>
                  </a:lnTo>
                  <a:lnTo>
                    <a:pt x="145" y="44"/>
                  </a:lnTo>
                  <a:close/>
                  <a:moveTo>
                    <a:pt x="46" y="15"/>
                  </a:moveTo>
                  <a:lnTo>
                    <a:pt x="106" y="15"/>
                  </a:lnTo>
                  <a:lnTo>
                    <a:pt x="106" y="59"/>
                  </a:lnTo>
                  <a:lnTo>
                    <a:pt x="152" y="59"/>
                  </a:lnTo>
                  <a:lnTo>
                    <a:pt x="152" y="165"/>
                  </a:lnTo>
                  <a:lnTo>
                    <a:pt x="46" y="165"/>
                  </a:lnTo>
                  <a:lnTo>
                    <a:pt x="46" y="15"/>
                  </a:lnTo>
                  <a:close/>
                  <a:moveTo>
                    <a:pt x="121" y="180"/>
                  </a:moveTo>
                  <a:lnTo>
                    <a:pt x="121" y="195"/>
                  </a:lnTo>
                  <a:lnTo>
                    <a:pt x="15" y="195"/>
                  </a:lnTo>
                  <a:lnTo>
                    <a:pt x="15" y="44"/>
                  </a:lnTo>
                  <a:lnTo>
                    <a:pt x="31" y="44"/>
                  </a:lnTo>
                  <a:lnTo>
                    <a:pt x="31" y="180"/>
                  </a:lnTo>
                  <a:lnTo>
                    <a:pt x="121" y="1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85" name="Group 284"/>
          <p:cNvGrpSpPr/>
          <p:nvPr/>
        </p:nvGrpSpPr>
        <p:grpSpPr>
          <a:xfrm>
            <a:off x="4568794" y="3677029"/>
            <a:ext cx="3387576" cy="434172"/>
            <a:chOff x="4304311" y="3651641"/>
            <a:chExt cx="2246313" cy="296863"/>
          </a:xfrm>
        </p:grpSpPr>
        <p:grpSp>
          <p:nvGrpSpPr>
            <p:cNvPr id="286" name="Group 285"/>
            <p:cNvGrpSpPr/>
            <p:nvPr/>
          </p:nvGrpSpPr>
          <p:grpSpPr>
            <a:xfrm>
              <a:off x="4304311" y="3651641"/>
              <a:ext cx="2246313" cy="296863"/>
              <a:chOff x="3749675" y="2147445"/>
              <a:chExt cx="2246313" cy="296863"/>
            </a:xfrm>
          </p:grpSpPr>
          <p:grpSp>
            <p:nvGrpSpPr>
              <p:cNvPr id="288" name="Group 19"/>
              <p:cNvGrpSpPr>
                <a:grpSpLocks noChangeAspect="1"/>
              </p:cNvGrpSpPr>
              <p:nvPr/>
            </p:nvGrpSpPr>
            <p:grpSpPr bwMode="auto">
              <a:xfrm>
                <a:off x="3749675" y="2147445"/>
                <a:ext cx="2246313" cy="296863"/>
                <a:chOff x="2362" y="1778"/>
                <a:chExt cx="1415" cy="187"/>
              </a:xfrm>
            </p:grpSpPr>
            <p:sp>
              <p:nvSpPr>
                <p:cNvPr id="291"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2"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9E00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3" name="Freeform 21"/>
                <p:cNvSpPr>
                  <a:spLocks/>
                </p:cNvSpPr>
                <p:nvPr/>
              </p:nvSpPr>
              <p:spPr bwMode="auto">
                <a:xfrm>
                  <a:off x="2568" y="1778"/>
                  <a:ext cx="1209"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9" name="TextBox 288"/>
              <p:cNvSpPr txBox="1"/>
              <p:nvPr/>
            </p:nvSpPr>
            <p:spPr>
              <a:xfrm>
                <a:off x="4158924" y="2226370"/>
                <a:ext cx="92630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Inventory service</a:t>
                </a:r>
              </a:p>
            </p:txBody>
          </p:sp>
          <p:sp>
            <p:nvSpPr>
              <p:cNvPr id="290" name="TextBox 289"/>
              <p:cNvSpPr txBox="1"/>
              <p:nvPr/>
            </p:nvSpPr>
            <p:spPr>
              <a:xfrm>
                <a:off x="5706647" y="2235058"/>
                <a:ext cx="242269"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9E005D"/>
                    </a:solidFill>
                    <a:effectLst/>
                    <a:uLnTx/>
                    <a:uFillTx/>
                    <a:latin typeface="Segoe UI Semibold" panose="020B0702040204020203" pitchFamily="34" charset="0"/>
                    <a:ea typeface="+mn-ea"/>
                    <a:cs typeface="Segoe UI Semibold" panose="020B0702040204020203" pitchFamily="34" charset="0"/>
                  </a:rPr>
                  <a:t>RUBY</a:t>
                </a:r>
              </a:p>
            </p:txBody>
          </p:sp>
        </p:grpSp>
        <p:sp>
          <p:nvSpPr>
            <p:cNvPr id="287" name="Freeform 15"/>
            <p:cNvSpPr>
              <a:spLocks noEditPoints="1"/>
            </p:cNvSpPr>
            <p:nvPr/>
          </p:nvSpPr>
          <p:spPr bwMode="auto">
            <a:xfrm>
              <a:off x="4406833" y="3711668"/>
              <a:ext cx="135446" cy="176810"/>
            </a:xfrm>
            <a:custGeom>
              <a:avLst/>
              <a:gdLst>
                <a:gd name="T0" fmla="*/ 0 w 230"/>
                <a:gd name="T1" fmla="*/ 283 h 304"/>
                <a:gd name="T2" fmla="*/ 0 w 230"/>
                <a:gd name="T3" fmla="*/ 293 h 304"/>
                <a:gd name="T4" fmla="*/ 0 w 230"/>
                <a:gd name="T5" fmla="*/ 304 h 304"/>
                <a:gd name="T6" fmla="*/ 230 w 230"/>
                <a:gd name="T7" fmla="*/ 304 h 304"/>
                <a:gd name="T8" fmla="*/ 230 w 230"/>
                <a:gd name="T9" fmla="*/ 293 h 304"/>
                <a:gd name="T10" fmla="*/ 230 w 230"/>
                <a:gd name="T11" fmla="*/ 283 h 304"/>
                <a:gd name="T12" fmla="*/ 230 w 230"/>
                <a:gd name="T13" fmla="*/ 32 h 304"/>
                <a:gd name="T14" fmla="*/ 219 w 230"/>
                <a:gd name="T15" fmla="*/ 32 h 304"/>
                <a:gd name="T16" fmla="*/ 209 w 230"/>
                <a:gd name="T17" fmla="*/ 32 h 304"/>
                <a:gd name="T18" fmla="*/ 167 w 230"/>
                <a:gd name="T19" fmla="*/ 32 h 304"/>
                <a:gd name="T20" fmla="*/ 146 w 230"/>
                <a:gd name="T21" fmla="*/ 32 h 304"/>
                <a:gd name="T22" fmla="*/ 115 w 230"/>
                <a:gd name="T23" fmla="*/ 0 h 304"/>
                <a:gd name="T24" fmla="*/ 84 w 230"/>
                <a:gd name="T25" fmla="*/ 32 h 304"/>
                <a:gd name="T26" fmla="*/ 63 w 230"/>
                <a:gd name="T27" fmla="*/ 32 h 304"/>
                <a:gd name="T28" fmla="*/ 21 w 230"/>
                <a:gd name="T29" fmla="*/ 32 h 304"/>
                <a:gd name="T30" fmla="*/ 10 w 230"/>
                <a:gd name="T31" fmla="*/ 32 h 304"/>
                <a:gd name="T32" fmla="*/ 0 w 230"/>
                <a:gd name="T33" fmla="*/ 32 h 304"/>
                <a:gd name="T34" fmla="*/ 0 w 230"/>
                <a:gd name="T35" fmla="*/ 283 h 304"/>
                <a:gd name="T36" fmla="*/ 104 w 230"/>
                <a:gd name="T37" fmla="*/ 53 h 304"/>
                <a:gd name="T38" fmla="*/ 104 w 230"/>
                <a:gd name="T39" fmla="*/ 32 h 304"/>
                <a:gd name="T40" fmla="*/ 115 w 230"/>
                <a:gd name="T41" fmla="*/ 21 h 304"/>
                <a:gd name="T42" fmla="*/ 125 w 230"/>
                <a:gd name="T43" fmla="*/ 32 h 304"/>
                <a:gd name="T44" fmla="*/ 125 w 230"/>
                <a:gd name="T45" fmla="*/ 53 h 304"/>
                <a:gd name="T46" fmla="*/ 146 w 230"/>
                <a:gd name="T47" fmla="*/ 53 h 304"/>
                <a:gd name="T48" fmla="*/ 146 w 230"/>
                <a:gd name="T49" fmla="*/ 74 h 304"/>
                <a:gd name="T50" fmla="*/ 84 w 230"/>
                <a:gd name="T51" fmla="*/ 74 h 304"/>
                <a:gd name="T52" fmla="*/ 84 w 230"/>
                <a:gd name="T53" fmla="*/ 53 h 304"/>
                <a:gd name="T54" fmla="*/ 104 w 230"/>
                <a:gd name="T55" fmla="*/ 53 h 304"/>
                <a:gd name="T56" fmla="*/ 63 w 230"/>
                <a:gd name="T57" fmla="*/ 53 h 304"/>
                <a:gd name="T58" fmla="*/ 63 w 230"/>
                <a:gd name="T59" fmla="*/ 74 h 304"/>
                <a:gd name="T60" fmla="*/ 63 w 230"/>
                <a:gd name="T61" fmla="*/ 95 h 304"/>
                <a:gd name="T62" fmla="*/ 84 w 230"/>
                <a:gd name="T63" fmla="*/ 95 h 304"/>
                <a:gd name="T64" fmla="*/ 146 w 230"/>
                <a:gd name="T65" fmla="*/ 95 h 304"/>
                <a:gd name="T66" fmla="*/ 167 w 230"/>
                <a:gd name="T67" fmla="*/ 95 h 304"/>
                <a:gd name="T68" fmla="*/ 167 w 230"/>
                <a:gd name="T69" fmla="*/ 74 h 304"/>
                <a:gd name="T70" fmla="*/ 167 w 230"/>
                <a:gd name="T71" fmla="*/ 53 h 304"/>
                <a:gd name="T72" fmla="*/ 209 w 230"/>
                <a:gd name="T73" fmla="*/ 53 h 304"/>
                <a:gd name="T74" fmla="*/ 209 w 230"/>
                <a:gd name="T75" fmla="*/ 283 h 304"/>
                <a:gd name="T76" fmla="*/ 21 w 230"/>
                <a:gd name="T77" fmla="*/ 283 h 304"/>
                <a:gd name="T78" fmla="*/ 21 w 230"/>
                <a:gd name="T79" fmla="*/ 53 h 304"/>
                <a:gd name="T80" fmla="*/ 63 w 230"/>
                <a:gd name="T81" fmla="*/ 53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0" h="304">
                  <a:moveTo>
                    <a:pt x="0" y="283"/>
                  </a:moveTo>
                  <a:cubicBezTo>
                    <a:pt x="0" y="293"/>
                    <a:pt x="0" y="293"/>
                    <a:pt x="0" y="293"/>
                  </a:cubicBezTo>
                  <a:cubicBezTo>
                    <a:pt x="0" y="304"/>
                    <a:pt x="0" y="304"/>
                    <a:pt x="0" y="304"/>
                  </a:cubicBezTo>
                  <a:cubicBezTo>
                    <a:pt x="230" y="304"/>
                    <a:pt x="230" y="304"/>
                    <a:pt x="230" y="304"/>
                  </a:cubicBezTo>
                  <a:cubicBezTo>
                    <a:pt x="230" y="293"/>
                    <a:pt x="230" y="293"/>
                    <a:pt x="230" y="293"/>
                  </a:cubicBezTo>
                  <a:cubicBezTo>
                    <a:pt x="230" y="283"/>
                    <a:pt x="230" y="283"/>
                    <a:pt x="230" y="283"/>
                  </a:cubicBezTo>
                  <a:cubicBezTo>
                    <a:pt x="230" y="32"/>
                    <a:pt x="230" y="32"/>
                    <a:pt x="230" y="32"/>
                  </a:cubicBezTo>
                  <a:cubicBezTo>
                    <a:pt x="219" y="32"/>
                    <a:pt x="219" y="32"/>
                    <a:pt x="219" y="32"/>
                  </a:cubicBezTo>
                  <a:cubicBezTo>
                    <a:pt x="209" y="32"/>
                    <a:pt x="209" y="32"/>
                    <a:pt x="209" y="32"/>
                  </a:cubicBezTo>
                  <a:cubicBezTo>
                    <a:pt x="167" y="32"/>
                    <a:pt x="167" y="32"/>
                    <a:pt x="167" y="32"/>
                  </a:cubicBezTo>
                  <a:cubicBezTo>
                    <a:pt x="146" y="32"/>
                    <a:pt x="146" y="32"/>
                    <a:pt x="146" y="32"/>
                  </a:cubicBezTo>
                  <a:cubicBezTo>
                    <a:pt x="146" y="15"/>
                    <a:pt x="132" y="0"/>
                    <a:pt x="115" y="0"/>
                  </a:cubicBezTo>
                  <a:cubicBezTo>
                    <a:pt x="98" y="0"/>
                    <a:pt x="84" y="15"/>
                    <a:pt x="84" y="32"/>
                  </a:cubicBezTo>
                  <a:cubicBezTo>
                    <a:pt x="63" y="32"/>
                    <a:pt x="63" y="32"/>
                    <a:pt x="63" y="32"/>
                  </a:cubicBezTo>
                  <a:cubicBezTo>
                    <a:pt x="21" y="32"/>
                    <a:pt x="21" y="32"/>
                    <a:pt x="21" y="32"/>
                  </a:cubicBezTo>
                  <a:cubicBezTo>
                    <a:pt x="10" y="32"/>
                    <a:pt x="10" y="32"/>
                    <a:pt x="10" y="32"/>
                  </a:cubicBezTo>
                  <a:cubicBezTo>
                    <a:pt x="0" y="32"/>
                    <a:pt x="0" y="32"/>
                    <a:pt x="0" y="32"/>
                  </a:cubicBezTo>
                  <a:lnTo>
                    <a:pt x="0" y="283"/>
                  </a:lnTo>
                  <a:close/>
                  <a:moveTo>
                    <a:pt x="104" y="53"/>
                  </a:moveTo>
                  <a:cubicBezTo>
                    <a:pt x="104" y="32"/>
                    <a:pt x="104" y="32"/>
                    <a:pt x="104" y="32"/>
                  </a:cubicBezTo>
                  <a:cubicBezTo>
                    <a:pt x="104" y="26"/>
                    <a:pt x="109" y="21"/>
                    <a:pt x="115" y="21"/>
                  </a:cubicBezTo>
                  <a:cubicBezTo>
                    <a:pt x="121" y="21"/>
                    <a:pt x="125" y="26"/>
                    <a:pt x="125" y="32"/>
                  </a:cubicBezTo>
                  <a:cubicBezTo>
                    <a:pt x="125" y="53"/>
                    <a:pt x="125" y="53"/>
                    <a:pt x="125" y="53"/>
                  </a:cubicBezTo>
                  <a:cubicBezTo>
                    <a:pt x="146" y="53"/>
                    <a:pt x="146" y="53"/>
                    <a:pt x="146" y="53"/>
                  </a:cubicBezTo>
                  <a:cubicBezTo>
                    <a:pt x="146" y="74"/>
                    <a:pt x="146" y="74"/>
                    <a:pt x="146" y="74"/>
                  </a:cubicBezTo>
                  <a:cubicBezTo>
                    <a:pt x="84" y="74"/>
                    <a:pt x="84" y="74"/>
                    <a:pt x="84" y="74"/>
                  </a:cubicBezTo>
                  <a:cubicBezTo>
                    <a:pt x="84" y="53"/>
                    <a:pt x="84" y="53"/>
                    <a:pt x="84" y="53"/>
                  </a:cubicBezTo>
                  <a:lnTo>
                    <a:pt x="104" y="53"/>
                  </a:lnTo>
                  <a:close/>
                  <a:moveTo>
                    <a:pt x="63" y="53"/>
                  </a:moveTo>
                  <a:cubicBezTo>
                    <a:pt x="63" y="74"/>
                    <a:pt x="63" y="74"/>
                    <a:pt x="63" y="74"/>
                  </a:cubicBezTo>
                  <a:cubicBezTo>
                    <a:pt x="63" y="95"/>
                    <a:pt x="63" y="95"/>
                    <a:pt x="63" y="95"/>
                  </a:cubicBezTo>
                  <a:cubicBezTo>
                    <a:pt x="84" y="95"/>
                    <a:pt x="84" y="95"/>
                    <a:pt x="84" y="95"/>
                  </a:cubicBezTo>
                  <a:cubicBezTo>
                    <a:pt x="146" y="95"/>
                    <a:pt x="146" y="95"/>
                    <a:pt x="146" y="95"/>
                  </a:cubicBezTo>
                  <a:cubicBezTo>
                    <a:pt x="167" y="95"/>
                    <a:pt x="167" y="95"/>
                    <a:pt x="167" y="95"/>
                  </a:cubicBezTo>
                  <a:cubicBezTo>
                    <a:pt x="167" y="74"/>
                    <a:pt x="167" y="74"/>
                    <a:pt x="167" y="74"/>
                  </a:cubicBezTo>
                  <a:cubicBezTo>
                    <a:pt x="167" y="53"/>
                    <a:pt x="167" y="53"/>
                    <a:pt x="167" y="53"/>
                  </a:cubicBezTo>
                  <a:cubicBezTo>
                    <a:pt x="209" y="53"/>
                    <a:pt x="209" y="53"/>
                    <a:pt x="209" y="53"/>
                  </a:cubicBezTo>
                  <a:cubicBezTo>
                    <a:pt x="209" y="283"/>
                    <a:pt x="209" y="283"/>
                    <a:pt x="209" y="283"/>
                  </a:cubicBezTo>
                  <a:cubicBezTo>
                    <a:pt x="21" y="283"/>
                    <a:pt x="21" y="283"/>
                    <a:pt x="21" y="283"/>
                  </a:cubicBezTo>
                  <a:cubicBezTo>
                    <a:pt x="21" y="53"/>
                    <a:pt x="21" y="53"/>
                    <a:pt x="21" y="53"/>
                  </a:cubicBezTo>
                  <a:lnTo>
                    <a:pt x="63"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94" name="Group 293"/>
          <p:cNvGrpSpPr/>
          <p:nvPr/>
        </p:nvGrpSpPr>
        <p:grpSpPr>
          <a:xfrm>
            <a:off x="4576446" y="4196188"/>
            <a:ext cx="3373533" cy="434172"/>
            <a:chOff x="4304311" y="3988634"/>
            <a:chExt cx="2306638" cy="296863"/>
          </a:xfrm>
        </p:grpSpPr>
        <p:grpSp>
          <p:nvGrpSpPr>
            <p:cNvPr id="295" name="Group 294"/>
            <p:cNvGrpSpPr/>
            <p:nvPr/>
          </p:nvGrpSpPr>
          <p:grpSpPr>
            <a:xfrm>
              <a:off x="4304311" y="3988634"/>
              <a:ext cx="2306638" cy="296863"/>
              <a:chOff x="3749675" y="2147445"/>
              <a:chExt cx="2306638" cy="296863"/>
            </a:xfrm>
          </p:grpSpPr>
          <p:grpSp>
            <p:nvGrpSpPr>
              <p:cNvPr id="305" name="Group 19"/>
              <p:cNvGrpSpPr>
                <a:grpSpLocks noChangeAspect="1"/>
              </p:cNvGrpSpPr>
              <p:nvPr/>
            </p:nvGrpSpPr>
            <p:grpSpPr bwMode="auto">
              <a:xfrm>
                <a:off x="3749675" y="2147445"/>
                <a:ext cx="2306638" cy="296863"/>
                <a:chOff x="2362" y="1778"/>
                <a:chExt cx="1453" cy="187"/>
              </a:xfrm>
            </p:grpSpPr>
            <p:sp>
              <p:nvSpPr>
                <p:cNvPr id="308"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9" name="Freeform 20"/>
                <p:cNvSpPr>
                  <a:spLocks/>
                </p:cNvSpPr>
                <p:nvPr/>
              </p:nvSpPr>
              <p:spPr bwMode="auto">
                <a:xfrm>
                  <a:off x="2362" y="1778"/>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0" name="Freeform 21"/>
                <p:cNvSpPr>
                  <a:spLocks/>
                </p:cNvSpPr>
                <p:nvPr/>
              </p:nvSpPr>
              <p:spPr bwMode="auto">
                <a:xfrm>
                  <a:off x="2568" y="1778"/>
                  <a:ext cx="1247" cy="187"/>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06" name="TextBox 305"/>
              <p:cNvSpPr txBox="1"/>
              <p:nvPr/>
            </p:nvSpPr>
            <p:spPr>
              <a:xfrm>
                <a:off x="4158924" y="2226370"/>
                <a:ext cx="913533"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Shipping service</a:t>
                </a:r>
              </a:p>
            </p:txBody>
          </p:sp>
          <p:sp>
            <p:nvSpPr>
              <p:cNvPr id="307" name="TextBox 306"/>
              <p:cNvSpPr txBox="1"/>
              <p:nvPr/>
            </p:nvSpPr>
            <p:spPr>
              <a:xfrm>
                <a:off x="5514364" y="2235058"/>
                <a:ext cx="497430"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.NET CORE</a:t>
                </a:r>
              </a:p>
            </p:txBody>
          </p:sp>
        </p:grpSp>
        <p:grpSp>
          <p:nvGrpSpPr>
            <p:cNvPr id="296" name="Group 295"/>
            <p:cNvGrpSpPr/>
            <p:nvPr/>
          </p:nvGrpSpPr>
          <p:grpSpPr>
            <a:xfrm>
              <a:off x="4390612" y="4053527"/>
              <a:ext cx="167888" cy="167077"/>
              <a:chOff x="3829605" y="5985737"/>
              <a:chExt cx="167888" cy="167077"/>
            </a:xfrm>
          </p:grpSpPr>
          <p:sp>
            <p:nvSpPr>
              <p:cNvPr id="297" name="Freeform 5"/>
              <p:cNvSpPr>
                <a:spLocks noEditPoints="1"/>
              </p:cNvSpPr>
              <p:nvPr/>
            </p:nvSpPr>
            <p:spPr bwMode="auto">
              <a:xfrm>
                <a:off x="3829605" y="5985737"/>
                <a:ext cx="167888" cy="167077"/>
              </a:xfrm>
              <a:custGeom>
                <a:avLst/>
                <a:gdLst>
                  <a:gd name="T0" fmla="*/ 190 w 207"/>
                  <a:gd name="T1" fmla="*/ 206 h 206"/>
                  <a:gd name="T2" fmla="*/ 207 w 207"/>
                  <a:gd name="T3" fmla="*/ 206 h 206"/>
                  <a:gd name="T4" fmla="*/ 207 w 207"/>
                  <a:gd name="T5" fmla="*/ 188 h 206"/>
                  <a:gd name="T6" fmla="*/ 207 w 207"/>
                  <a:gd name="T7" fmla="*/ 17 h 206"/>
                  <a:gd name="T8" fmla="*/ 207 w 207"/>
                  <a:gd name="T9" fmla="*/ 0 h 206"/>
                  <a:gd name="T10" fmla="*/ 190 w 207"/>
                  <a:gd name="T11" fmla="*/ 0 h 206"/>
                  <a:gd name="T12" fmla="*/ 17 w 207"/>
                  <a:gd name="T13" fmla="*/ 0 h 206"/>
                  <a:gd name="T14" fmla="*/ 0 w 207"/>
                  <a:gd name="T15" fmla="*/ 0 h 206"/>
                  <a:gd name="T16" fmla="*/ 0 w 207"/>
                  <a:gd name="T17" fmla="*/ 17 h 206"/>
                  <a:gd name="T18" fmla="*/ 0 w 207"/>
                  <a:gd name="T19" fmla="*/ 188 h 206"/>
                  <a:gd name="T20" fmla="*/ 0 w 207"/>
                  <a:gd name="T21" fmla="*/ 206 h 206"/>
                  <a:gd name="T22" fmla="*/ 17 w 207"/>
                  <a:gd name="T23" fmla="*/ 206 h 206"/>
                  <a:gd name="T24" fmla="*/ 190 w 207"/>
                  <a:gd name="T25" fmla="*/ 206 h 206"/>
                  <a:gd name="T26" fmla="*/ 190 w 207"/>
                  <a:gd name="T27" fmla="*/ 17 h 206"/>
                  <a:gd name="T28" fmla="*/ 190 w 207"/>
                  <a:gd name="T29" fmla="*/ 52 h 206"/>
                  <a:gd name="T30" fmla="*/ 17 w 207"/>
                  <a:gd name="T31" fmla="*/ 52 h 206"/>
                  <a:gd name="T32" fmla="*/ 17 w 207"/>
                  <a:gd name="T33" fmla="*/ 17 h 206"/>
                  <a:gd name="T34" fmla="*/ 190 w 207"/>
                  <a:gd name="T35" fmla="*/ 17 h 206"/>
                  <a:gd name="T36" fmla="*/ 17 w 207"/>
                  <a:gd name="T37" fmla="*/ 68 h 206"/>
                  <a:gd name="T38" fmla="*/ 190 w 207"/>
                  <a:gd name="T39" fmla="*/ 68 h 206"/>
                  <a:gd name="T40" fmla="*/ 190 w 207"/>
                  <a:gd name="T41" fmla="*/ 188 h 206"/>
                  <a:gd name="T42" fmla="*/ 17 w 207"/>
                  <a:gd name="T43" fmla="*/ 188 h 206"/>
                  <a:gd name="T44" fmla="*/ 17 w 207"/>
                  <a:gd name="T45" fmla="*/ 6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06">
                    <a:moveTo>
                      <a:pt x="190" y="206"/>
                    </a:moveTo>
                    <a:lnTo>
                      <a:pt x="207" y="206"/>
                    </a:lnTo>
                    <a:lnTo>
                      <a:pt x="207" y="188"/>
                    </a:lnTo>
                    <a:lnTo>
                      <a:pt x="207" y="17"/>
                    </a:lnTo>
                    <a:lnTo>
                      <a:pt x="207" y="0"/>
                    </a:lnTo>
                    <a:lnTo>
                      <a:pt x="190" y="0"/>
                    </a:lnTo>
                    <a:lnTo>
                      <a:pt x="17" y="0"/>
                    </a:lnTo>
                    <a:lnTo>
                      <a:pt x="0" y="0"/>
                    </a:lnTo>
                    <a:lnTo>
                      <a:pt x="0" y="17"/>
                    </a:lnTo>
                    <a:lnTo>
                      <a:pt x="0" y="188"/>
                    </a:lnTo>
                    <a:lnTo>
                      <a:pt x="0" y="206"/>
                    </a:lnTo>
                    <a:lnTo>
                      <a:pt x="17" y="206"/>
                    </a:lnTo>
                    <a:lnTo>
                      <a:pt x="190" y="206"/>
                    </a:lnTo>
                    <a:close/>
                    <a:moveTo>
                      <a:pt x="190" y="17"/>
                    </a:moveTo>
                    <a:lnTo>
                      <a:pt x="190" y="52"/>
                    </a:lnTo>
                    <a:lnTo>
                      <a:pt x="17" y="52"/>
                    </a:lnTo>
                    <a:lnTo>
                      <a:pt x="17" y="17"/>
                    </a:lnTo>
                    <a:lnTo>
                      <a:pt x="190" y="17"/>
                    </a:lnTo>
                    <a:close/>
                    <a:moveTo>
                      <a:pt x="17" y="68"/>
                    </a:moveTo>
                    <a:lnTo>
                      <a:pt x="190" y="68"/>
                    </a:lnTo>
                    <a:lnTo>
                      <a:pt x="190" y="188"/>
                    </a:lnTo>
                    <a:lnTo>
                      <a:pt x="17" y="188"/>
                    </a:lnTo>
                    <a:lnTo>
                      <a:pt x="17" y="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6"/>
              <p:cNvSpPr>
                <a:spLocks noChangeArrowheads="1"/>
              </p:cNvSpPr>
              <p:nvPr/>
            </p:nvSpPr>
            <p:spPr bwMode="auto">
              <a:xfrm>
                <a:off x="3906655"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7"/>
              <p:cNvSpPr>
                <a:spLocks noChangeArrowheads="1"/>
              </p:cNvSpPr>
              <p:nvPr/>
            </p:nvSpPr>
            <p:spPr bwMode="auto">
              <a:xfrm>
                <a:off x="3864480" y="6112871"/>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8"/>
              <p:cNvSpPr>
                <a:spLocks noChangeArrowheads="1"/>
              </p:cNvSpPr>
              <p:nvPr/>
            </p:nvSpPr>
            <p:spPr bwMode="auto">
              <a:xfrm>
                <a:off x="3948829"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9"/>
              <p:cNvSpPr>
                <a:spLocks noChangeArrowheads="1"/>
              </p:cNvSpPr>
              <p:nvPr/>
            </p:nvSpPr>
            <p:spPr bwMode="auto">
              <a:xfrm>
                <a:off x="3906655"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10"/>
              <p:cNvSpPr>
                <a:spLocks noChangeArrowheads="1"/>
              </p:cNvSpPr>
              <p:nvPr/>
            </p:nvSpPr>
            <p:spPr bwMode="auto">
              <a:xfrm>
                <a:off x="3864480" y="6084484"/>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11"/>
              <p:cNvSpPr>
                <a:spLocks noChangeArrowheads="1"/>
              </p:cNvSpPr>
              <p:nvPr/>
            </p:nvSpPr>
            <p:spPr bwMode="auto">
              <a:xfrm>
                <a:off x="3948829"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04" name="Rectangle 12"/>
              <p:cNvSpPr>
                <a:spLocks noChangeArrowheads="1"/>
              </p:cNvSpPr>
              <p:nvPr/>
            </p:nvSpPr>
            <p:spPr bwMode="auto">
              <a:xfrm>
                <a:off x="3906655" y="6056908"/>
                <a:ext cx="13788" cy="137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11" name="Group 310"/>
          <p:cNvGrpSpPr/>
          <p:nvPr/>
        </p:nvGrpSpPr>
        <p:grpSpPr>
          <a:xfrm>
            <a:off x="4576445" y="4710699"/>
            <a:ext cx="3373531" cy="438815"/>
            <a:chOff x="4304311" y="4322452"/>
            <a:chExt cx="2306638" cy="300038"/>
          </a:xfrm>
        </p:grpSpPr>
        <p:grpSp>
          <p:nvGrpSpPr>
            <p:cNvPr id="312" name="Group 311"/>
            <p:cNvGrpSpPr/>
            <p:nvPr/>
          </p:nvGrpSpPr>
          <p:grpSpPr>
            <a:xfrm>
              <a:off x="4304311" y="4322452"/>
              <a:ext cx="2306638" cy="300038"/>
              <a:chOff x="3749675" y="2144270"/>
              <a:chExt cx="2306638" cy="300038"/>
            </a:xfrm>
          </p:grpSpPr>
          <p:grpSp>
            <p:nvGrpSpPr>
              <p:cNvPr id="314" name="Group 19"/>
              <p:cNvGrpSpPr>
                <a:grpSpLocks noChangeAspect="1"/>
              </p:cNvGrpSpPr>
              <p:nvPr/>
            </p:nvGrpSpPr>
            <p:grpSpPr bwMode="auto">
              <a:xfrm>
                <a:off x="3749675" y="2144270"/>
                <a:ext cx="2306638" cy="300038"/>
                <a:chOff x="2362" y="1776"/>
                <a:chExt cx="1453" cy="189"/>
              </a:xfrm>
            </p:grpSpPr>
            <p:sp>
              <p:nvSpPr>
                <p:cNvPr id="317" name="AutoShape 18"/>
                <p:cNvSpPr>
                  <a:spLocks noChangeAspect="1" noChangeArrowheads="1" noTextEdit="1"/>
                </p:cNvSpPr>
                <p:nvPr/>
              </p:nvSpPr>
              <p:spPr bwMode="auto">
                <a:xfrm>
                  <a:off x="2362" y="1778"/>
                  <a:ext cx="1405"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8" name="Freeform 20"/>
                <p:cNvSpPr>
                  <a:spLocks/>
                </p:cNvSpPr>
                <p:nvPr/>
              </p:nvSpPr>
              <p:spPr bwMode="auto">
                <a:xfrm>
                  <a:off x="2362" y="1777"/>
                  <a:ext cx="1405" cy="187"/>
                </a:xfrm>
                <a:custGeom>
                  <a:avLst/>
                  <a:gdLst>
                    <a:gd name="T0" fmla="*/ 3722 w 3817"/>
                    <a:gd name="T1" fmla="*/ 508 h 508"/>
                    <a:gd name="T2" fmla="*/ 95 w 3817"/>
                    <a:gd name="T3" fmla="*/ 508 h 508"/>
                    <a:gd name="T4" fmla="*/ 0 w 3817"/>
                    <a:gd name="T5" fmla="*/ 413 h 508"/>
                    <a:gd name="T6" fmla="*/ 0 w 3817"/>
                    <a:gd name="T7" fmla="*/ 95 h 508"/>
                    <a:gd name="T8" fmla="*/ 95 w 3817"/>
                    <a:gd name="T9" fmla="*/ 0 h 508"/>
                    <a:gd name="T10" fmla="*/ 3722 w 3817"/>
                    <a:gd name="T11" fmla="*/ 0 h 508"/>
                    <a:gd name="T12" fmla="*/ 3817 w 3817"/>
                    <a:gd name="T13" fmla="*/ 95 h 508"/>
                    <a:gd name="T14" fmla="*/ 3817 w 3817"/>
                    <a:gd name="T15" fmla="*/ 413 h 508"/>
                    <a:gd name="T16" fmla="*/ 3722 w 3817"/>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17" h="508">
                      <a:moveTo>
                        <a:pt x="3722" y="508"/>
                      </a:moveTo>
                      <a:cubicBezTo>
                        <a:pt x="95" y="508"/>
                        <a:pt x="95" y="508"/>
                        <a:pt x="95" y="508"/>
                      </a:cubicBezTo>
                      <a:cubicBezTo>
                        <a:pt x="42" y="508"/>
                        <a:pt x="0" y="466"/>
                        <a:pt x="0" y="413"/>
                      </a:cubicBezTo>
                      <a:cubicBezTo>
                        <a:pt x="0" y="95"/>
                        <a:pt x="0" y="95"/>
                        <a:pt x="0" y="95"/>
                      </a:cubicBezTo>
                      <a:cubicBezTo>
                        <a:pt x="0" y="42"/>
                        <a:pt x="42" y="0"/>
                        <a:pt x="95" y="0"/>
                      </a:cubicBezTo>
                      <a:cubicBezTo>
                        <a:pt x="3722" y="0"/>
                        <a:pt x="3722" y="0"/>
                        <a:pt x="3722" y="0"/>
                      </a:cubicBezTo>
                      <a:cubicBezTo>
                        <a:pt x="3775" y="0"/>
                        <a:pt x="3817" y="42"/>
                        <a:pt x="3817" y="95"/>
                      </a:cubicBezTo>
                      <a:cubicBezTo>
                        <a:pt x="3817" y="413"/>
                        <a:pt x="3817" y="413"/>
                        <a:pt x="3817" y="413"/>
                      </a:cubicBezTo>
                      <a:cubicBezTo>
                        <a:pt x="3817" y="466"/>
                        <a:pt x="3775" y="508"/>
                        <a:pt x="3722" y="508"/>
                      </a:cubicBezTo>
                      <a:close/>
                    </a:path>
                  </a:pathLst>
                </a:custGeom>
                <a:solidFill>
                  <a:srgbClr val="F15A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sp>
              <p:nvSpPr>
                <p:cNvPr id="319" name="Freeform 21"/>
                <p:cNvSpPr>
                  <a:spLocks/>
                </p:cNvSpPr>
                <p:nvPr/>
              </p:nvSpPr>
              <p:spPr bwMode="auto">
                <a:xfrm>
                  <a:off x="2568" y="1776"/>
                  <a:ext cx="1247" cy="188"/>
                </a:xfrm>
                <a:custGeom>
                  <a:avLst/>
                  <a:gdLst>
                    <a:gd name="T0" fmla="*/ 0 w 3259"/>
                    <a:gd name="T1" fmla="*/ 0 h 508"/>
                    <a:gd name="T2" fmla="*/ 3164 w 3259"/>
                    <a:gd name="T3" fmla="*/ 0 h 508"/>
                    <a:gd name="T4" fmla="*/ 3259 w 3259"/>
                    <a:gd name="T5" fmla="*/ 95 h 508"/>
                    <a:gd name="T6" fmla="*/ 3259 w 3259"/>
                    <a:gd name="T7" fmla="*/ 413 h 508"/>
                    <a:gd name="T8" fmla="*/ 3164 w 3259"/>
                    <a:gd name="T9" fmla="*/ 508 h 508"/>
                    <a:gd name="T10" fmla="*/ 0 w 3259"/>
                    <a:gd name="T11" fmla="*/ 508 h 508"/>
                    <a:gd name="T12" fmla="*/ 0 w 3259"/>
                    <a:gd name="T13" fmla="*/ 0 h 508"/>
                  </a:gdLst>
                  <a:ahLst/>
                  <a:cxnLst>
                    <a:cxn ang="0">
                      <a:pos x="T0" y="T1"/>
                    </a:cxn>
                    <a:cxn ang="0">
                      <a:pos x="T2" y="T3"/>
                    </a:cxn>
                    <a:cxn ang="0">
                      <a:pos x="T4" y="T5"/>
                    </a:cxn>
                    <a:cxn ang="0">
                      <a:pos x="T6" y="T7"/>
                    </a:cxn>
                    <a:cxn ang="0">
                      <a:pos x="T8" y="T9"/>
                    </a:cxn>
                    <a:cxn ang="0">
                      <a:pos x="T10" y="T11"/>
                    </a:cxn>
                    <a:cxn ang="0">
                      <a:pos x="T12" y="T13"/>
                    </a:cxn>
                  </a:cxnLst>
                  <a:rect l="0" t="0" r="r" b="b"/>
                  <a:pathLst>
                    <a:path w="3259" h="508">
                      <a:moveTo>
                        <a:pt x="0" y="0"/>
                      </a:moveTo>
                      <a:cubicBezTo>
                        <a:pt x="3164" y="0"/>
                        <a:pt x="3164" y="0"/>
                        <a:pt x="3164" y="0"/>
                      </a:cubicBezTo>
                      <a:cubicBezTo>
                        <a:pt x="3217" y="0"/>
                        <a:pt x="3259" y="42"/>
                        <a:pt x="3259" y="95"/>
                      </a:cubicBezTo>
                      <a:cubicBezTo>
                        <a:pt x="3259" y="413"/>
                        <a:pt x="3259" y="413"/>
                        <a:pt x="3259" y="413"/>
                      </a:cubicBezTo>
                      <a:cubicBezTo>
                        <a:pt x="3259" y="466"/>
                        <a:pt x="3217" y="508"/>
                        <a:pt x="3164" y="508"/>
                      </a:cubicBezTo>
                      <a:cubicBezTo>
                        <a:pt x="0" y="508"/>
                        <a:pt x="0" y="508"/>
                        <a:pt x="0" y="508"/>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5" name="TextBox 314"/>
              <p:cNvSpPr txBox="1"/>
              <p:nvPr/>
            </p:nvSpPr>
            <p:spPr>
              <a:xfrm>
                <a:off x="4158924" y="2223990"/>
                <a:ext cx="878460" cy="13257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EAEAEA">
                        <a:lumMod val="25000"/>
                      </a:srgbClr>
                    </a:solidFill>
                    <a:effectLst/>
                    <a:uLnTx/>
                    <a:uFillTx/>
                    <a:latin typeface="Segoe UI Semibold" panose="020B0702040204020203" pitchFamily="34" charset="0"/>
                    <a:ea typeface="+mn-ea"/>
                    <a:cs typeface="Segoe UI Semibold" panose="020B0702040204020203" pitchFamily="34" charset="0"/>
                  </a:rPr>
                  <a:t>Account service</a:t>
                </a:r>
              </a:p>
            </p:txBody>
          </p:sp>
          <p:sp>
            <p:nvSpPr>
              <p:cNvPr id="316" name="TextBox 315"/>
              <p:cNvSpPr txBox="1"/>
              <p:nvPr/>
            </p:nvSpPr>
            <p:spPr>
              <a:xfrm>
                <a:off x="5610003" y="2232678"/>
                <a:ext cx="406458" cy="113638"/>
              </a:xfrm>
              <a:prstGeom prst="rect">
                <a:avLst/>
              </a:prstGeom>
              <a:noFill/>
            </p:spPr>
            <p:txBody>
              <a:bodyPr wrap="non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F15A24"/>
                    </a:solidFill>
                    <a:effectLst/>
                    <a:uLnTx/>
                    <a:uFillTx/>
                    <a:latin typeface="Segoe UI Semibold" panose="020B0702040204020203" pitchFamily="34" charset="0"/>
                    <a:ea typeface="+mn-ea"/>
                    <a:cs typeface="Segoe UI Semibold" panose="020B0702040204020203" pitchFamily="34" charset="0"/>
                  </a:rPr>
                  <a:t>PYTHON</a:t>
                </a:r>
              </a:p>
            </p:txBody>
          </p:sp>
        </p:grpSp>
        <p:sp>
          <p:nvSpPr>
            <p:cNvPr id="313" name="Freeform 16"/>
            <p:cNvSpPr>
              <a:spLocks noEditPoints="1"/>
            </p:cNvSpPr>
            <p:nvPr/>
          </p:nvSpPr>
          <p:spPr bwMode="auto">
            <a:xfrm>
              <a:off x="4388585" y="4380030"/>
              <a:ext cx="171943" cy="183298"/>
            </a:xfrm>
            <a:custGeom>
              <a:avLst/>
              <a:gdLst>
                <a:gd name="T0" fmla="*/ 246 w 292"/>
                <a:gd name="T1" fmla="*/ 113 h 314"/>
                <a:gd name="T2" fmla="*/ 271 w 292"/>
                <a:gd name="T3" fmla="*/ 63 h 314"/>
                <a:gd name="T4" fmla="*/ 209 w 292"/>
                <a:gd name="T5" fmla="*/ 0 h 314"/>
                <a:gd name="T6" fmla="*/ 146 w 292"/>
                <a:gd name="T7" fmla="*/ 63 h 314"/>
                <a:gd name="T8" fmla="*/ 172 w 292"/>
                <a:gd name="T9" fmla="*/ 113 h 314"/>
                <a:gd name="T10" fmla="*/ 134 w 292"/>
                <a:gd name="T11" fmla="*/ 151 h 314"/>
                <a:gd name="T12" fmla="*/ 83 w 292"/>
                <a:gd name="T13" fmla="*/ 126 h 314"/>
                <a:gd name="T14" fmla="*/ 21 w 292"/>
                <a:gd name="T15" fmla="*/ 188 h 314"/>
                <a:gd name="T16" fmla="*/ 46 w 292"/>
                <a:gd name="T17" fmla="*/ 239 h 314"/>
                <a:gd name="T18" fmla="*/ 0 w 292"/>
                <a:gd name="T19" fmla="*/ 314 h 314"/>
                <a:gd name="T20" fmla="*/ 21 w 292"/>
                <a:gd name="T21" fmla="*/ 314 h 314"/>
                <a:gd name="T22" fmla="*/ 83 w 292"/>
                <a:gd name="T23" fmla="*/ 251 h 314"/>
                <a:gd name="T24" fmla="*/ 146 w 292"/>
                <a:gd name="T25" fmla="*/ 314 h 314"/>
                <a:gd name="T26" fmla="*/ 167 w 292"/>
                <a:gd name="T27" fmla="*/ 314 h 314"/>
                <a:gd name="T28" fmla="*/ 120 w 292"/>
                <a:gd name="T29" fmla="*/ 239 h 314"/>
                <a:gd name="T30" fmla="*/ 146 w 292"/>
                <a:gd name="T31" fmla="*/ 188 h 314"/>
                <a:gd name="T32" fmla="*/ 209 w 292"/>
                <a:gd name="T33" fmla="*/ 126 h 314"/>
                <a:gd name="T34" fmla="*/ 271 w 292"/>
                <a:gd name="T35" fmla="*/ 188 h 314"/>
                <a:gd name="T36" fmla="*/ 292 w 292"/>
                <a:gd name="T37" fmla="*/ 188 h 314"/>
                <a:gd name="T38" fmla="*/ 246 w 292"/>
                <a:gd name="T39" fmla="*/ 113 h 314"/>
                <a:gd name="T40" fmla="*/ 83 w 292"/>
                <a:gd name="T41" fmla="*/ 230 h 314"/>
                <a:gd name="T42" fmla="*/ 41 w 292"/>
                <a:gd name="T43" fmla="*/ 188 h 314"/>
                <a:gd name="T44" fmla="*/ 83 w 292"/>
                <a:gd name="T45" fmla="*/ 146 h 314"/>
                <a:gd name="T46" fmla="*/ 125 w 292"/>
                <a:gd name="T47" fmla="*/ 188 h 314"/>
                <a:gd name="T48" fmla="*/ 83 w 292"/>
                <a:gd name="T49" fmla="*/ 230 h 314"/>
                <a:gd name="T50" fmla="*/ 167 w 292"/>
                <a:gd name="T51" fmla="*/ 63 h 314"/>
                <a:gd name="T52" fmla="*/ 209 w 292"/>
                <a:gd name="T53" fmla="*/ 21 h 314"/>
                <a:gd name="T54" fmla="*/ 250 w 292"/>
                <a:gd name="T55" fmla="*/ 63 h 314"/>
                <a:gd name="T56" fmla="*/ 209 w 292"/>
                <a:gd name="T57" fmla="*/ 105 h 314"/>
                <a:gd name="T58" fmla="*/ 167 w 292"/>
                <a:gd name="T59" fmla="*/ 6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92" h="314">
                  <a:moveTo>
                    <a:pt x="246" y="113"/>
                  </a:moveTo>
                  <a:cubicBezTo>
                    <a:pt x="261" y="102"/>
                    <a:pt x="271" y="84"/>
                    <a:pt x="271" y="63"/>
                  </a:cubicBezTo>
                  <a:cubicBezTo>
                    <a:pt x="271" y="28"/>
                    <a:pt x="243" y="0"/>
                    <a:pt x="209" y="0"/>
                  </a:cubicBezTo>
                  <a:cubicBezTo>
                    <a:pt x="174" y="0"/>
                    <a:pt x="146" y="28"/>
                    <a:pt x="146" y="63"/>
                  </a:cubicBezTo>
                  <a:cubicBezTo>
                    <a:pt x="146" y="84"/>
                    <a:pt x="156" y="102"/>
                    <a:pt x="172" y="113"/>
                  </a:cubicBezTo>
                  <a:cubicBezTo>
                    <a:pt x="155" y="122"/>
                    <a:pt x="142" y="135"/>
                    <a:pt x="134" y="151"/>
                  </a:cubicBezTo>
                  <a:cubicBezTo>
                    <a:pt x="122" y="136"/>
                    <a:pt x="104" y="126"/>
                    <a:pt x="83" y="126"/>
                  </a:cubicBezTo>
                  <a:cubicBezTo>
                    <a:pt x="49" y="126"/>
                    <a:pt x="21" y="154"/>
                    <a:pt x="21" y="188"/>
                  </a:cubicBezTo>
                  <a:cubicBezTo>
                    <a:pt x="21" y="209"/>
                    <a:pt x="31" y="227"/>
                    <a:pt x="46" y="239"/>
                  </a:cubicBezTo>
                  <a:cubicBezTo>
                    <a:pt x="19" y="253"/>
                    <a:pt x="0" y="281"/>
                    <a:pt x="0" y="314"/>
                  </a:cubicBezTo>
                  <a:cubicBezTo>
                    <a:pt x="21" y="314"/>
                    <a:pt x="21" y="314"/>
                    <a:pt x="21" y="314"/>
                  </a:cubicBezTo>
                  <a:cubicBezTo>
                    <a:pt x="21" y="279"/>
                    <a:pt x="49" y="251"/>
                    <a:pt x="83" y="251"/>
                  </a:cubicBezTo>
                  <a:cubicBezTo>
                    <a:pt x="118" y="251"/>
                    <a:pt x="146" y="279"/>
                    <a:pt x="146" y="314"/>
                  </a:cubicBezTo>
                  <a:cubicBezTo>
                    <a:pt x="167" y="314"/>
                    <a:pt x="167" y="314"/>
                    <a:pt x="167" y="314"/>
                  </a:cubicBezTo>
                  <a:cubicBezTo>
                    <a:pt x="167" y="281"/>
                    <a:pt x="148" y="253"/>
                    <a:pt x="120" y="239"/>
                  </a:cubicBezTo>
                  <a:cubicBezTo>
                    <a:pt x="136" y="227"/>
                    <a:pt x="146" y="209"/>
                    <a:pt x="146" y="188"/>
                  </a:cubicBezTo>
                  <a:cubicBezTo>
                    <a:pt x="146" y="154"/>
                    <a:pt x="174" y="126"/>
                    <a:pt x="209" y="126"/>
                  </a:cubicBezTo>
                  <a:cubicBezTo>
                    <a:pt x="243" y="126"/>
                    <a:pt x="271" y="154"/>
                    <a:pt x="271" y="188"/>
                  </a:cubicBezTo>
                  <a:cubicBezTo>
                    <a:pt x="292" y="188"/>
                    <a:pt x="292" y="188"/>
                    <a:pt x="292" y="188"/>
                  </a:cubicBezTo>
                  <a:cubicBezTo>
                    <a:pt x="292" y="155"/>
                    <a:pt x="273" y="127"/>
                    <a:pt x="246" y="113"/>
                  </a:cubicBezTo>
                  <a:close/>
                  <a:moveTo>
                    <a:pt x="83" y="230"/>
                  </a:moveTo>
                  <a:cubicBezTo>
                    <a:pt x="60" y="230"/>
                    <a:pt x="41" y="211"/>
                    <a:pt x="41" y="188"/>
                  </a:cubicBezTo>
                  <a:cubicBezTo>
                    <a:pt x="41" y="165"/>
                    <a:pt x="60" y="146"/>
                    <a:pt x="83" y="146"/>
                  </a:cubicBezTo>
                  <a:cubicBezTo>
                    <a:pt x="106" y="146"/>
                    <a:pt x="125" y="165"/>
                    <a:pt x="125" y="188"/>
                  </a:cubicBezTo>
                  <a:cubicBezTo>
                    <a:pt x="125" y="211"/>
                    <a:pt x="106" y="230"/>
                    <a:pt x="83" y="230"/>
                  </a:cubicBezTo>
                  <a:close/>
                  <a:moveTo>
                    <a:pt x="167" y="63"/>
                  </a:moveTo>
                  <a:cubicBezTo>
                    <a:pt x="167" y="40"/>
                    <a:pt x="186" y="21"/>
                    <a:pt x="209" y="21"/>
                  </a:cubicBezTo>
                  <a:cubicBezTo>
                    <a:pt x="232" y="21"/>
                    <a:pt x="250" y="40"/>
                    <a:pt x="250" y="63"/>
                  </a:cubicBezTo>
                  <a:cubicBezTo>
                    <a:pt x="250" y="86"/>
                    <a:pt x="232" y="105"/>
                    <a:pt x="209" y="105"/>
                  </a:cubicBezTo>
                  <a:cubicBezTo>
                    <a:pt x="186" y="105"/>
                    <a:pt x="167" y="86"/>
                    <a:pt x="167"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441217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2052637"/>
          </a:xfrm>
        </p:spPr>
        <p:txBody>
          <a:bodyPr/>
          <a:lstStyle/>
          <a:p>
            <a:r>
              <a:rPr lang="en-US"/>
              <a:t>Lightweight alternative to virtual machines</a:t>
            </a:r>
          </a:p>
          <a:p>
            <a:r>
              <a:rPr lang="en-US"/>
              <a:t>Smaller, less expensive, faster to start up, and self-contained</a:t>
            </a:r>
          </a:p>
          <a:p>
            <a:pPr lvl="1"/>
            <a:endParaRPr lang="en-US" dirty="0"/>
          </a:p>
        </p:txBody>
      </p:sp>
      <p:sp>
        <p:nvSpPr>
          <p:cNvPr id="2" name="Title 1"/>
          <p:cNvSpPr>
            <a:spLocks noGrp="1"/>
          </p:cNvSpPr>
          <p:nvPr>
            <p:ph type="title"/>
          </p:nvPr>
        </p:nvSpPr>
        <p:spPr/>
        <p:txBody>
          <a:bodyPr/>
          <a:lstStyle/>
          <a:p>
            <a:r>
              <a:rPr lang="en-US"/>
              <a:t>Containers</a:t>
            </a:r>
            <a:endParaRPr lang="en-US" dirty="0"/>
          </a:p>
        </p:txBody>
      </p:sp>
      <p:sp>
        <p:nvSpPr>
          <p:cNvPr id="4" name="Rectangle 3"/>
          <p:cNvSpPr/>
          <p:nvPr/>
        </p:nvSpPr>
        <p:spPr>
          <a:xfrm>
            <a:off x="1304693"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Host Operating System</a:t>
            </a:r>
          </a:p>
        </p:txBody>
      </p:sp>
      <p:sp>
        <p:nvSpPr>
          <p:cNvPr id="6" name="Rectangle 5"/>
          <p:cNvSpPr/>
          <p:nvPr/>
        </p:nvSpPr>
        <p:spPr>
          <a:xfrm>
            <a:off x="1304693"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Hypervisor</a:t>
            </a:r>
          </a:p>
        </p:txBody>
      </p:sp>
      <p:sp>
        <p:nvSpPr>
          <p:cNvPr id="8" name="Rectangle 7"/>
          <p:cNvSpPr/>
          <p:nvPr/>
        </p:nvSpPr>
        <p:spPr>
          <a:xfrm>
            <a:off x="1304693"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11" name="Rectangle 10"/>
          <p:cNvSpPr/>
          <p:nvPr/>
        </p:nvSpPr>
        <p:spPr>
          <a:xfrm>
            <a:off x="1304693"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14" name="Rectangle 13"/>
          <p:cNvSpPr/>
          <p:nvPr/>
        </p:nvSpPr>
        <p:spPr>
          <a:xfrm>
            <a:off x="1304693"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3" name="Rectangle 22"/>
          <p:cNvSpPr/>
          <p:nvPr/>
        </p:nvSpPr>
        <p:spPr>
          <a:xfrm>
            <a:off x="2810107"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4" name="Rectangle 23"/>
          <p:cNvSpPr/>
          <p:nvPr/>
        </p:nvSpPr>
        <p:spPr>
          <a:xfrm>
            <a:off x="2810107"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5" name="Rectangle 24"/>
          <p:cNvSpPr/>
          <p:nvPr/>
        </p:nvSpPr>
        <p:spPr>
          <a:xfrm>
            <a:off x="2810107"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6" name="Rectangle 25"/>
          <p:cNvSpPr/>
          <p:nvPr/>
        </p:nvSpPr>
        <p:spPr>
          <a:xfrm>
            <a:off x="4315521" y="4496346"/>
            <a:ext cx="1405054" cy="868072"/>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Guest OS</a:t>
            </a:r>
          </a:p>
        </p:txBody>
      </p:sp>
      <p:sp>
        <p:nvSpPr>
          <p:cNvPr id="27" name="Rectangle 26"/>
          <p:cNvSpPr/>
          <p:nvPr/>
        </p:nvSpPr>
        <p:spPr>
          <a:xfrm>
            <a:off x="4315521" y="3984454"/>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28" name="Rectangle 27"/>
          <p:cNvSpPr/>
          <p:nvPr/>
        </p:nvSpPr>
        <p:spPr>
          <a:xfrm>
            <a:off x="4315521" y="3472562"/>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29" name="Rectangle 28"/>
          <p:cNvSpPr/>
          <p:nvPr/>
        </p:nvSpPr>
        <p:spPr>
          <a:xfrm>
            <a:off x="6501162" y="5965724"/>
            <a:ext cx="4415882"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Operating System</a:t>
            </a:r>
          </a:p>
        </p:txBody>
      </p:sp>
      <p:sp>
        <p:nvSpPr>
          <p:cNvPr id="30" name="Rectangle 29"/>
          <p:cNvSpPr/>
          <p:nvPr/>
        </p:nvSpPr>
        <p:spPr>
          <a:xfrm>
            <a:off x="6501162" y="5453832"/>
            <a:ext cx="4415882" cy="422478"/>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Container Engine</a:t>
            </a:r>
          </a:p>
        </p:txBody>
      </p:sp>
      <p:sp>
        <p:nvSpPr>
          <p:cNvPr id="32" name="Rectangle 31"/>
          <p:cNvSpPr/>
          <p:nvPr/>
        </p:nvSpPr>
        <p:spPr>
          <a:xfrm>
            <a:off x="6501162"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3" name="Rectangle 32"/>
          <p:cNvSpPr/>
          <p:nvPr/>
        </p:nvSpPr>
        <p:spPr>
          <a:xfrm>
            <a:off x="6501162"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5" name="Rectangle 34"/>
          <p:cNvSpPr/>
          <p:nvPr/>
        </p:nvSpPr>
        <p:spPr>
          <a:xfrm>
            <a:off x="8006576"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6" name="Rectangle 35"/>
          <p:cNvSpPr/>
          <p:nvPr/>
        </p:nvSpPr>
        <p:spPr>
          <a:xfrm>
            <a:off x="8006576"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38" name="Rectangle 37"/>
          <p:cNvSpPr/>
          <p:nvPr/>
        </p:nvSpPr>
        <p:spPr>
          <a:xfrm>
            <a:off x="9511990" y="4941940"/>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Libraries</a:t>
            </a:r>
          </a:p>
        </p:txBody>
      </p:sp>
      <p:sp>
        <p:nvSpPr>
          <p:cNvPr id="39" name="Rectangle 38"/>
          <p:cNvSpPr/>
          <p:nvPr/>
        </p:nvSpPr>
        <p:spPr>
          <a:xfrm>
            <a:off x="9511990" y="4430048"/>
            <a:ext cx="1405054" cy="42247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App</a:t>
            </a:r>
          </a:p>
        </p:txBody>
      </p:sp>
      <p:sp>
        <p:nvSpPr>
          <p:cNvPr id="40" name="TextBox 39"/>
          <p:cNvSpPr txBox="1"/>
          <p:nvPr/>
        </p:nvSpPr>
        <p:spPr>
          <a:xfrm>
            <a:off x="1215483" y="3010897"/>
            <a:ext cx="4505092" cy="461665"/>
          </a:xfrm>
          <a:prstGeom prst="rect">
            <a:avLst/>
          </a:prstGeom>
          <a:noFill/>
        </p:spPr>
        <p:txBody>
          <a:bodyPr wrap="square" rtlCol="0">
            <a:spAutoFit/>
          </a:bodyPr>
          <a:lstStyle/>
          <a:p>
            <a:pPr algn="ctr"/>
            <a:r>
              <a:rPr lang="en-US" sz="2400" dirty="0">
                <a:solidFill>
                  <a:srgbClr val="235888"/>
                </a:solidFill>
              </a:rPr>
              <a:t>Virtual Machines</a:t>
            </a:r>
          </a:p>
        </p:txBody>
      </p:sp>
      <p:sp>
        <p:nvSpPr>
          <p:cNvPr id="41" name="TextBox 40"/>
          <p:cNvSpPr txBox="1"/>
          <p:nvPr/>
        </p:nvSpPr>
        <p:spPr>
          <a:xfrm>
            <a:off x="6456557" y="3964860"/>
            <a:ext cx="4505092" cy="461665"/>
          </a:xfrm>
          <a:prstGeom prst="rect">
            <a:avLst/>
          </a:prstGeom>
          <a:noFill/>
        </p:spPr>
        <p:txBody>
          <a:bodyPr wrap="square" rtlCol="0">
            <a:spAutoFit/>
          </a:bodyPr>
          <a:lstStyle/>
          <a:p>
            <a:pPr algn="ctr"/>
            <a:r>
              <a:rPr lang="en-US" sz="2400" dirty="0">
                <a:solidFill>
                  <a:srgbClr val="235888"/>
                </a:solidFill>
              </a:rPr>
              <a:t>Containers</a:t>
            </a:r>
          </a:p>
        </p:txBody>
      </p:sp>
    </p:spTree>
    <p:extLst>
      <p:ext uri="{BB962C8B-B14F-4D97-AF65-F5344CB8AC3E}">
        <p14:creationId xmlns:p14="http://schemas.microsoft.com/office/powerpoint/2010/main" val="40170491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a:t>
            </a:r>
          </a:p>
        </p:txBody>
      </p:sp>
      <p:sp>
        <p:nvSpPr>
          <p:cNvPr id="3" name="Content Placeholder 2"/>
          <p:cNvSpPr>
            <a:spLocks noGrp="1"/>
          </p:cNvSpPr>
          <p:nvPr>
            <p:ph idx="1"/>
          </p:nvPr>
        </p:nvSpPr>
        <p:spPr>
          <a:xfrm>
            <a:off x="838200" y="1825625"/>
            <a:ext cx="5729868" cy="4351338"/>
          </a:xfrm>
        </p:spPr>
        <p:txBody>
          <a:bodyPr>
            <a:normAutofit fontScale="92500" lnSpcReduction="20000"/>
          </a:bodyPr>
          <a:lstStyle/>
          <a:p>
            <a:r>
              <a:rPr lang="en-US" dirty="0"/>
              <a:t>Leading open-source containerization platform</a:t>
            </a:r>
          </a:p>
          <a:p>
            <a:endParaRPr lang="en-US" dirty="0"/>
          </a:p>
          <a:p>
            <a:endParaRPr lang="en-US" dirty="0"/>
          </a:p>
          <a:p>
            <a:endParaRPr lang="en-US" dirty="0"/>
          </a:p>
          <a:p>
            <a:endParaRPr lang="en-US" dirty="0"/>
          </a:p>
          <a:p>
            <a:endParaRPr lang="en-US" dirty="0"/>
          </a:p>
          <a:p>
            <a:r>
              <a:rPr lang="en-US" dirty="0"/>
              <a:t>Supported natively in Azure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8568" y="1296374"/>
            <a:ext cx="6497052" cy="5409839"/>
          </a:xfrm>
          <a:prstGeom prst="rect">
            <a:avLst/>
          </a:prstGeom>
        </p:spPr>
      </p:pic>
      <p:sp>
        <p:nvSpPr>
          <p:cNvPr id="5" name="TextBox 4"/>
          <p:cNvSpPr txBox="1"/>
          <p:nvPr/>
        </p:nvSpPr>
        <p:spPr>
          <a:xfrm>
            <a:off x="1059365" y="2985630"/>
            <a:ext cx="4650059" cy="2031325"/>
          </a:xfrm>
          <a:prstGeom prst="rect">
            <a:avLst/>
          </a:prstGeom>
          <a:noFill/>
        </p:spPr>
        <p:txBody>
          <a:bodyPr wrap="square" rtlCol="0">
            <a:spAutoFit/>
          </a:bodyPr>
          <a:lstStyle/>
          <a:p>
            <a:r>
              <a:rPr lang="en-US" i="1" dirty="0">
                <a:solidFill>
                  <a:srgbClr val="4D9CD7"/>
                </a:solidFill>
              </a:rPr>
              <a:t>Docker containers wrap up a piece of software in a complete filesystem that contains everything it needs to run: code, runtime, system tools, system libraries – anything you can install on a server. This guarantees that it will always run the same, regardless of the environment it is running in</a:t>
            </a:r>
          </a:p>
        </p:txBody>
      </p:sp>
    </p:spTree>
    <p:extLst>
      <p:ext uri="{BB962C8B-B14F-4D97-AF65-F5344CB8AC3E}">
        <p14:creationId xmlns:p14="http://schemas.microsoft.com/office/powerpoint/2010/main" val="7824857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pic>
        <p:nvPicPr>
          <p:cNvPr id="4" name="Picture 3"/>
          <p:cNvPicPr>
            <a:picLocks noChangeAspect="1"/>
          </p:cNvPicPr>
          <p:nvPr/>
        </p:nvPicPr>
        <p:blipFill>
          <a:blip r:embed="rId3"/>
          <a:stretch>
            <a:fillRect/>
          </a:stretch>
        </p:blipFill>
        <p:spPr>
          <a:xfrm>
            <a:off x="2004593" y="1690688"/>
            <a:ext cx="8182813" cy="4270669"/>
          </a:xfrm>
          <a:prstGeom prst="rect">
            <a:avLst/>
          </a:prstGeom>
        </p:spPr>
      </p:pic>
    </p:spTree>
    <p:extLst>
      <p:ext uri="{BB962C8B-B14F-4D97-AF65-F5344CB8AC3E}">
        <p14:creationId xmlns:p14="http://schemas.microsoft.com/office/powerpoint/2010/main" val="2008521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2052637"/>
          </a:xfrm>
        </p:spPr>
        <p:txBody>
          <a:bodyPr/>
          <a:lstStyle/>
          <a:p>
            <a:r>
              <a:rPr lang="en-US"/>
              <a:t>Command-line interface for Docker, available for Linux, OS X, and Windows (available separately or as part of Docker Toolbox)</a:t>
            </a:r>
            <a:endParaRPr lang="en-US" dirty="0"/>
          </a:p>
        </p:txBody>
      </p:sp>
      <p:sp>
        <p:nvSpPr>
          <p:cNvPr id="2" name="Title 1"/>
          <p:cNvSpPr>
            <a:spLocks noGrp="1"/>
          </p:cNvSpPr>
          <p:nvPr>
            <p:ph type="title"/>
          </p:nvPr>
        </p:nvSpPr>
        <p:spPr/>
        <p:txBody>
          <a:bodyPr/>
          <a:lstStyle/>
          <a:p>
            <a:r>
              <a:rPr lang="en-US"/>
              <a:t>Docker CLI</a:t>
            </a:r>
            <a:endParaRPr lang="en-US" dirty="0"/>
          </a:p>
        </p:txBody>
      </p:sp>
      <p:pic>
        <p:nvPicPr>
          <p:cNvPr id="4" name="Picture 3"/>
          <p:cNvPicPr>
            <a:picLocks noChangeAspect="1"/>
          </p:cNvPicPr>
          <p:nvPr/>
        </p:nvPicPr>
        <p:blipFill>
          <a:blip r:embed="rId3"/>
          <a:stretch>
            <a:fillRect/>
          </a:stretch>
        </p:blipFill>
        <p:spPr>
          <a:xfrm>
            <a:off x="2957512" y="2995613"/>
            <a:ext cx="6276975" cy="3181350"/>
          </a:xfrm>
          <a:prstGeom prst="rect">
            <a:avLst/>
          </a:prstGeom>
        </p:spPr>
      </p:pic>
    </p:spTree>
    <p:extLst>
      <p:ext uri="{BB962C8B-B14F-4D97-AF65-F5344CB8AC3E}">
        <p14:creationId xmlns:p14="http://schemas.microsoft.com/office/powerpoint/2010/main" val="38221692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a Container</a:t>
            </a:r>
          </a:p>
        </p:txBody>
      </p:sp>
      <p:sp>
        <p:nvSpPr>
          <p:cNvPr id="4" name="TextBox 3"/>
          <p:cNvSpPr txBox="1"/>
          <p:nvPr/>
        </p:nvSpPr>
        <p:spPr>
          <a:xfrm>
            <a:off x="1656674" y="1918010"/>
            <a:ext cx="8146461" cy="455509"/>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-i -t ubuntu /bin/bash</a:t>
            </a:r>
            <a:endParaRPr lang="en-US" sz="3200" b="1" dirty="0">
              <a:gradFill>
                <a:gsLst>
                  <a:gs pos="0">
                    <a:srgbClr val="292929">
                      <a:lumMod val="90000"/>
                      <a:lumOff val="10000"/>
                    </a:srgbClr>
                  </a:gs>
                  <a:gs pos="86000">
                    <a:srgbClr val="292929">
                      <a:lumMod val="90000"/>
                      <a:lumOff val="10000"/>
                    </a:srgbClr>
                  </a:gs>
                </a:gsLst>
                <a:lin ang="5400000" scaled="0"/>
              </a:gradFill>
              <a:latin typeface="Courier New" panose="02070309020205020404" pitchFamily="49" charset="0"/>
              <a:cs typeface="Courier New" panose="02070309020205020404" pitchFamily="49" charset="0"/>
            </a:endParaRPr>
          </a:p>
        </p:txBody>
      </p:sp>
      <p:sp>
        <p:nvSpPr>
          <p:cNvPr id="5" name="TextBox 4"/>
          <p:cNvSpPr txBox="1"/>
          <p:nvPr/>
        </p:nvSpPr>
        <p:spPr>
          <a:xfrm>
            <a:off x="1656674" y="2999679"/>
            <a:ext cx="2219093" cy="664797"/>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Docker CLI command</a:t>
            </a:r>
          </a:p>
        </p:txBody>
      </p:sp>
      <p:cxnSp>
        <p:nvCxnSpPr>
          <p:cNvPr id="6" name="Straight Connector 5"/>
          <p:cNvCxnSpPr/>
          <p:nvPr/>
        </p:nvCxnSpPr>
        <p:spPr>
          <a:xfrm>
            <a:off x="2348050" y="2373519"/>
            <a:ext cx="9562" cy="53695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656674" y="2373519"/>
            <a:ext cx="145325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85113" y="2373519"/>
            <a:ext cx="21633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849532" y="2373519"/>
            <a:ext cx="137160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566820" y="2373519"/>
            <a:ext cx="2129883"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457219" y="2373519"/>
            <a:ext cx="0" cy="129095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535332" y="2373519"/>
            <a:ext cx="1590" cy="204496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a:off x="8631761" y="2373519"/>
            <a:ext cx="18316" cy="279897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510811" y="3773004"/>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Run container with interactive terminal</a:t>
            </a:r>
          </a:p>
        </p:txBody>
      </p:sp>
      <p:sp>
        <p:nvSpPr>
          <p:cNvPr id="15" name="TextBox 14"/>
          <p:cNvSpPr txBox="1"/>
          <p:nvPr/>
        </p:nvSpPr>
        <p:spPr>
          <a:xfrm>
            <a:off x="5629295" y="4531287"/>
            <a:ext cx="2219093" cy="1329595"/>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Pull "</a:t>
            </a:r>
            <a:r>
              <a:rPr lang="en-US" sz="2400" dirty="0" err="1">
                <a:gradFill>
                  <a:gsLst>
                    <a:gs pos="0">
                      <a:srgbClr val="292929">
                        <a:lumMod val="90000"/>
                        <a:lumOff val="10000"/>
                      </a:srgbClr>
                    </a:gs>
                    <a:gs pos="86000">
                      <a:srgbClr val="292929">
                        <a:lumMod val="90000"/>
                        <a:lumOff val="10000"/>
                      </a:srgbClr>
                    </a:gs>
                  </a:gsLst>
                  <a:lin ang="5400000" scaled="0"/>
                </a:gradFill>
              </a:rPr>
              <a:t>ubuntu</a:t>
            </a:r>
            <a:r>
              <a:rPr lang="en-US" sz="2400" dirty="0">
                <a:gradFill>
                  <a:gsLst>
                    <a:gs pos="0">
                      <a:srgbClr val="292929">
                        <a:lumMod val="90000"/>
                        <a:lumOff val="10000"/>
                      </a:srgbClr>
                    </a:gs>
                    <a:gs pos="86000">
                      <a:srgbClr val="292929">
                        <a:lumMod val="90000"/>
                        <a:lumOff val="10000"/>
                      </a:srgbClr>
                    </a:gs>
                  </a:gsLst>
                  <a:lin ang="5400000" scaled="0"/>
                </a:gradFill>
              </a:rPr>
              <a:t>" image from Docker Hub or local registry</a:t>
            </a:r>
          </a:p>
        </p:txBody>
      </p:sp>
      <p:sp>
        <p:nvSpPr>
          <p:cNvPr id="16" name="TextBox 15"/>
          <p:cNvSpPr txBox="1"/>
          <p:nvPr/>
        </p:nvSpPr>
        <p:spPr>
          <a:xfrm>
            <a:off x="7848388" y="5308888"/>
            <a:ext cx="2219093" cy="997196"/>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Command to execute in the container</a:t>
            </a:r>
          </a:p>
        </p:txBody>
      </p:sp>
    </p:spTree>
    <p:extLst>
      <p:ext uri="{BB962C8B-B14F-4D97-AF65-F5344CB8AC3E}">
        <p14:creationId xmlns:p14="http://schemas.microsoft.com/office/powerpoint/2010/main" val="16948483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Docker CLI Commands</a:t>
            </a:r>
          </a:p>
        </p:txBody>
      </p:sp>
      <p:sp>
        <p:nvSpPr>
          <p:cNvPr id="5" name="TextBox 4"/>
          <p:cNvSpPr txBox="1"/>
          <p:nvPr/>
        </p:nvSpPr>
        <p:spPr>
          <a:xfrm>
            <a:off x="920694" y="1817649"/>
            <a:ext cx="8787662" cy="453650"/>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run </a:t>
            </a:r>
            <a:r>
              <a:rPr lang="de-DE" sz="3200" dirty="0">
                <a:solidFill>
                  <a:schemeClr val="accent2"/>
                </a:solidFill>
                <a:cs typeface="Courier New" panose="02070309020205020404" pitchFamily="49" charset="0"/>
              </a:rPr>
              <a:t>- Use an image to run a container</a:t>
            </a:r>
            <a:endParaRPr lang="en-US" sz="3200" dirty="0">
              <a:solidFill>
                <a:schemeClr val="accent2"/>
              </a:solidFill>
              <a:cs typeface="Courier New" panose="02070309020205020404" pitchFamily="49" charset="0"/>
            </a:endParaRPr>
          </a:p>
        </p:txBody>
      </p:sp>
      <p:sp>
        <p:nvSpPr>
          <p:cNvPr id="6" name="TextBox 5"/>
          <p:cNvSpPr txBox="1"/>
          <p:nvPr/>
        </p:nvSpPr>
        <p:spPr>
          <a:xfrm>
            <a:off x="920694" y="2475571"/>
            <a:ext cx="845346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pull </a:t>
            </a:r>
            <a:r>
              <a:rPr lang="de-DE" sz="3200" dirty="0">
                <a:solidFill>
                  <a:schemeClr val="accent2"/>
                </a:solidFill>
                <a:cs typeface="Courier New" panose="02070309020205020404" pitchFamily="49" charset="0"/>
              </a:rPr>
              <a:t>- Pull an image from a registry</a:t>
            </a:r>
            <a:endParaRPr lang="en-US" sz="3200" dirty="0">
              <a:solidFill>
                <a:schemeClr val="accent2"/>
              </a:solidFill>
              <a:cs typeface="Courier New" panose="02070309020205020404" pitchFamily="49" charset="0"/>
            </a:endParaRPr>
          </a:p>
        </p:txBody>
      </p:sp>
      <p:sp>
        <p:nvSpPr>
          <p:cNvPr id="7" name="TextBox 6"/>
          <p:cNvSpPr txBox="1"/>
          <p:nvPr/>
        </p:nvSpPr>
        <p:spPr>
          <a:xfrm>
            <a:off x="920694" y="3133493"/>
            <a:ext cx="7328738"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build </a:t>
            </a:r>
            <a:r>
              <a:rPr lang="de-DE" sz="3200" dirty="0">
                <a:solidFill>
                  <a:schemeClr val="accent2"/>
                </a:solidFill>
                <a:cs typeface="Courier New" panose="02070309020205020404" pitchFamily="49" charset="0"/>
              </a:rPr>
              <a:t>- Build a Docker image</a:t>
            </a:r>
            <a:endParaRPr lang="en-US" sz="3200" dirty="0">
              <a:solidFill>
                <a:schemeClr val="accent2"/>
              </a:solidFill>
              <a:cs typeface="Courier New" panose="02070309020205020404" pitchFamily="49" charset="0"/>
            </a:endParaRPr>
          </a:p>
        </p:txBody>
      </p:sp>
      <p:sp>
        <p:nvSpPr>
          <p:cNvPr id="8" name="TextBox 7"/>
          <p:cNvSpPr txBox="1"/>
          <p:nvPr/>
        </p:nvSpPr>
        <p:spPr>
          <a:xfrm>
            <a:off x="920694" y="5107259"/>
            <a:ext cx="9449703"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exec </a:t>
            </a:r>
            <a:r>
              <a:rPr lang="de-DE" sz="3200" dirty="0">
                <a:solidFill>
                  <a:schemeClr val="accent2"/>
                </a:solidFill>
                <a:cs typeface="Courier New" panose="02070309020205020404" pitchFamily="49" charset="0"/>
              </a:rPr>
              <a:t>- Execute a command in a container</a:t>
            </a:r>
            <a:endParaRPr lang="en-US" sz="3200" dirty="0">
              <a:solidFill>
                <a:schemeClr val="accent2"/>
              </a:solidFill>
              <a:cs typeface="Courier New" panose="02070309020205020404" pitchFamily="49" charset="0"/>
            </a:endParaRPr>
          </a:p>
        </p:txBody>
      </p:sp>
      <p:sp>
        <p:nvSpPr>
          <p:cNvPr id="9" name="TextBox 8"/>
          <p:cNvSpPr txBox="1"/>
          <p:nvPr/>
        </p:nvSpPr>
        <p:spPr>
          <a:xfrm>
            <a:off x="920694" y="5765181"/>
            <a:ext cx="7719677"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stop </a:t>
            </a:r>
            <a:r>
              <a:rPr lang="de-DE" sz="3200" dirty="0">
                <a:solidFill>
                  <a:schemeClr val="accent2"/>
                </a:solidFill>
                <a:cs typeface="Courier New" panose="02070309020205020404" pitchFamily="49" charset="0"/>
              </a:rPr>
              <a:t>- Stop a running container</a:t>
            </a:r>
            <a:endParaRPr lang="en-US" sz="3200" dirty="0">
              <a:solidFill>
                <a:schemeClr val="accent2"/>
              </a:solidFill>
              <a:cs typeface="Courier New" panose="02070309020205020404" pitchFamily="49" charset="0"/>
            </a:endParaRPr>
          </a:p>
        </p:txBody>
      </p:sp>
      <p:sp>
        <p:nvSpPr>
          <p:cNvPr id="10" name="TextBox 9"/>
          <p:cNvSpPr txBox="1"/>
          <p:nvPr/>
        </p:nvSpPr>
        <p:spPr>
          <a:xfrm>
            <a:off x="920694" y="3791415"/>
            <a:ext cx="881048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images </a:t>
            </a:r>
            <a:r>
              <a:rPr lang="de-DE" sz="3200" dirty="0">
                <a:solidFill>
                  <a:schemeClr val="accent2"/>
                </a:solidFill>
                <a:cs typeface="Courier New" panose="02070309020205020404" pitchFamily="49" charset="0"/>
              </a:rPr>
              <a:t>- List available Docker images</a:t>
            </a:r>
            <a:endParaRPr lang="en-US" sz="3200" dirty="0">
              <a:solidFill>
                <a:schemeClr val="accent2"/>
              </a:solidFill>
              <a:cs typeface="Courier New" panose="02070309020205020404" pitchFamily="49" charset="0"/>
            </a:endParaRPr>
          </a:p>
        </p:txBody>
      </p:sp>
      <p:sp>
        <p:nvSpPr>
          <p:cNvPr id="11" name="TextBox 10"/>
          <p:cNvSpPr txBox="1"/>
          <p:nvPr/>
        </p:nvSpPr>
        <p:spPr>
          <a:xfrm>
            <a:off x="920694" y="4449337"/>
            <a:ext cx="8250079" cy="443198"/>
          </a:xfrm>
          <a:prstGeom prst="rect">
            <a:avLst/>
          </a:prstGeom>
          <a:noFill/>
        </p:spPr>
        <p:txBody>
          <a:bodyPr wrap="none" lIns="0" tIns="0" rIns="0" bIns="0" rtlCol="0">
            <a:spAutoFit/>
          </a:bodyPr>
          <a:lstStyle/>
          <a:p>
            <a:pPr>
              <a:lnSpc>
                <a:spcPct val="90000"/>
              </a:lnSpc>
              <a:spcBef>
                <a:spcPct val="20000"/>
              </a:spcBef>
              <a:buSzPct val="80000"/>
            </a:pPr>
            <a:r>
              <a:rPr lang="de-DE" sz="3200" b="1" dirty="0">
                <a:latin typeface="Courier New" panose="02070309020205020404" pitchFamily="49" charset="0"/>
                <a:cs typeface="Courier New" panose="02070309020205020404" pitchFamily="49" charset="0"/>
              </a:rPr>
              <a:t>docker ps </a:t>
            </a:r>
            <a:r>
              <a:rPr lang="de-DE" sz="3200" dirty="0">
                <a:solidFill>
                  <a:schemeClr val="accent2"/>
                </a:solidFill>
                <a:cs typeface="Courier New" panose="02070309020205020404" pitchFamily="49" charset="0"/>
              </a:rPr>
              <a:t>- List running Docker containers</a:t>
            </a:r>
            <a:endParaRPr lang="en-US" sz="3200" dirty="0">
              <a:solidFill>
                <a:schemeClr val="accent2"/>
              </a:solidFill>
              <a:cs typeface="Courier New" panose="02070309020205020404" pitchFamily="49" charset="0"/>
            </a:endParaRPr>
          </a:p>
        </p:txBody>
      </p:sp>
    </p:spTree>
    <p:extLst>
      <p:ext uri="{BB962C8B-B14F-4D97-AF65-F5344CB8AC3E}">
        <p14:creationId xmlns:p14="http://schemas.microsoft.com/office/powerpoint/2010/main" val="2769052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Labs </a:t>
            </a:r>
            <a:r>
              <a:rPr lang="en-US" dirty="0">
                <a:hlinkClick r:id="rId3"/>
              </a:rPr>
              <a:t>http://bit.ly/gabc17labs</a:t>
            </a:r>
            <a:r>
              <a:rPr lang="en-US" dirty="0"/>
              <a:t> </a:t>
            </a:r>
          </a:p>
        </p:txBody>
      </p:sp>
      <p:sp>
        <p:nvSpPr>
          <p:cNvPr id="3" name="Rectangle 2"/>
          <p:cNvSpPr/>
          <p:nvPr/>
        </p:nvSpPr>
        <p:spPr>
          <a:xfrm>
            <a:off x="625131" y="1189176"/>
            <a:ext cx="10656352" cy="5016758"/>
          </a:xfrm>
          <a:prstGeom prst="rect">
            <a:avLst/>
          </a:prstGeom>
        </p:spPr>
        <p:txBody>
          <a:bodyPr wrap="square">
            <a:spAutoFit/>
          </a:bodyPr>
          <a:lstStyle/>
          <a:p>
            <a:pPr marL="342900" indent="-342900">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8:00	Setup</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8:30 	Welcome/Coffee/</a:t>
            </a:r>
            <a:r>
              <a:rPr lang="en-US" sz="3200" dirty="0" err="1">
                <a:solidFill>
                  <a:schemeClr val="bg1">
                    <a:lumMod val="65000"/>
                  </a:schemeClr>
                </a:solidFill>
                <a:latin typeface="Calibri" panose="020F0502020204030204" pitchFamily="34" charset="0"/>
                <a:ea typeface="Arial" panose="020B0604020202020204" pitchFamily="34" charset="0"/>
              </a:rPr>
              <a:t>etc</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9:00	Keynote Welcome to Azure </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latin typeface="Calibri" panose="020F0502020204030204" pitchFamily="34" charset="0"/>
                <a:ea typeface="Arial" panose="020B0604020202020204" pitchFamily="34" charset="0"/>
              </a:rPr>
              <a:t>  9:30	Azure Management tour</a:t>
            </a:r>
            <a:endParaRPr lang="en-US" sz="3600" dirty="0">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10:00	App Services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11:00	Azure Functions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12:30	Docker &amp; .NET Core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1:30	DevOps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2:30	Patterns </a:t>
            </a:r>
            <a:endParaRPr lang="en-US" sz="3600" dirty="0">
              <a:solidFill>
                <a:schemeClr val="bg1">
                  <a:lumMod val="65000"/>
                </a:schemeClr>
              </a:solidFill>
              <a:latin typeface="Times New Roman" panose="02020603050405020304" pitchFamily="18" charset="0"/>
              <a:ea typeface="Arial" panose="020B0604020202020204" pitchFamily="34" charset="0"/>
            </a:endParaRPr>
          </a:p>
          <a:p>
            <a:pPr marL="342900" marR="0" lvl="0" indent="-342900">
              <a:spcBef>
                <a:spcPts val="0"/>
              </a:spcBef>
              <a:spcAft>
                <a:spcPts val="0"/>
              </a:spcAft>
              <a:buFont typeface="Wingdings" panose="05000000000000000000" pitchFamily="2" charset="2"/>
              <a:buChar char=""/>
            </a:pPr>
            <a:r>
              <a:rPr lang="en-US" sz="3200" dirty="0">
                <a:solidFill>
                  <a:schemeClr val="bg1">
                    <a:lumMod val="65000"/>
                  </a:schemeClr>
                </a:solidFill>
                <a:latin typeface="Calibri" panose="020F0502020204030204" pitchFamily="34" charset="0"/>
                <a:ea typeface="Arial" panose="020B0604020202020204" pitchFamily="34" charset="0"/>
              </a:rPr>
              <a:t>  3:30 	Raffle</a:t>
            </a:r>
            <a:endParaRPr lang="en-US" sz="3600" dirty="0">
              <a:solidFill>
                <a:schemeClr val="bg1">
                  <a:lumMod val="65000"/>
                </a:schemeClr>
              </a:solidFill>
              <a:effectLst/>
              <a:latin typeface="Times New Roman" panose="02020603050405020304" pitchFamily="18" charset="0"/>
              <a:ea typeface="Arial" panose="020B0604020202020204" pitchFamily="34" charset="0"/>
            </a:endParaRPr>
          </a:p>
        </p:txBody>
      </p:sp>
    </p:spTree>
    <p:extLst>
      <p:ext uri="{BB962C8B-B14F-4D97-AF65-F5344CB8AC3E}">
        <p14:creationId xmlns:p14="http://schemas.microsoft.com/office/powerpoint/2010/main" val="152813664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2052637"/>
          </a:xfrm>
        </p:spPr>
        <p:txBody>
          <a:bodyPr/>
          <a:lstStyle/>
          <a:p>
            <a:r>
              <a:rPr lang="en-US"/>
              <a:t>Provides robust, ready-to-use Docker hosting environment</a:t>
            </a:r>
          </a:p>
          <a:p>
            <a:r>
              <a:rPr lang="en-US"/>
              <a:t>Uses open-source orchestration tools (DC/OS and Swarm)</a:t>
            </a:r>
            <a:endParaRPr lang="en-US" dirty="0"/>
          </a:p>
        </p:txBody>
      </p:sp>
      <p:sp>
        <p:nvSpPr>
          <p:cNvPr id="2" name="Title 1"/>
          <p:cNvSpPr>
            <a:spLocks noGrp="1"/>
          </p:cNvSpPr>
          <p:nvPr>
            <p:ph type="title"/>
          </p:nvPr>
        </p:nvSpPr>
        <p:spPr/>
        <p:txBody>
          <a:bodyPr/>
          <a:lstStyle/>
          <a:p>
            <a:r>
              <a:rPr lang="en-US"/>
              <a:t>Azure Container Service</a:t>
            </a:r>
            <a:endParaRPr lang="en-US" dirty="0"/>
          </a:p>
        </p:txBody>
      </p:sp>
      <p:pic>
        <p:nvPicPr>
          <p:cNvPr id="7" name="Picture 6"/>
          <p:cNvPicPr>
            <a:picLocks noChangeAspect="1"/>
          </p:cNvPicPr>
          <p:nvPr/>
        </p:nvPicPr>
        <p:blipFill>
          <a:blip r:embed="rId3"/>
          <a:stretch>
            <a:fillRect/>
          </a:stretch>
        </p:blipFill>
        <p:spPr>
          <a:xfrm>
            <a:off x="2557912" y="3142057"/>
            <a:ext cx="7076175" cy="3169843"/>
          </a:xfrm>
          <a:prstGeom prst="rect">
            <a:avLst/>
          </a:prstGeom>
        </p:spPr>
      </p:pic>
    </p:spTree>
    <p:extLst>
      <p:ext uri="{BB962C8B-B14F-4D97-AF65-F5344CB8AC3E}">
        <p14:creationId xmlns:p14="http://schemas.microsoft.com/office/powerpoint/2010/main" val="15202523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5103192"/>
          </a:xfrm>
        </p:spPr>
        <p:txBody>
          <a:bodyPr/>
          <a:lstStyle/>
          <a:p>
            <a:r>
              <a:rPr lang="en-US" sz="3600" dirty="0"/>
              <a:t>Facilitates deployment and management of containers</a:t>
            </a:r>
          </a:p>
          <a:p>
            <a:r>
              <a:rPr lang="en-US" sz="3600" dirty="0"/>
              <a:t>Containers by design are intended to be deployed in large volumes with some applications using dozens to even thousands of containers</a:t>
            </a:r>
          </a:p>
          <a:p>
            <a:r>
              <a:rPr lang="en-US" sz="3600" dirty="0"/>
              <a:t>With this type of scale, automating container deployment and management with orchestration software becomes necessary</a:t>
            </a:r>
          </a:p>
          <a:p>
            <a:r>
              <a:rPr lang="en-US" sz="3600" dirty="0"/>
              <a:t>Azure Container service supports Kubernetes, DC/OS, and Docker Swarm</a:t>
            </a:r>
          </a:p>
        </p:txBody>
      </p:sp>
      <p:sp>
        <p:nvSpPr>
          <p:cNvPr id="2" name="Title 1"/>
          <p:cNvSpPr>
            <a:spLocks noGrp="1"/>
          </p:cNvSpPr>
          <p:nvPr>
            <p:ph type="title"/>
          </p:nvPr>
        </p:nvSpPr>
        <p:spPr/>
        <p:txBody>
          <a:bodyPr/>
          <a:lstStyle/>
          <a:p>
            <a:r>
              <a:rPr lang="en-US" dirty="0"/>
              <a:t>Container Orchestration</a:t>
            </a:r>
          </a:p>
        </p:txBody>
      </p:sp>
    </p:spTree>
    <p:extLst>
      <p:ext uri="{BB962C8B-B14F-4D97-AF65-F5344CB8AC3E}">
        <p14:creationId xmlns:p14="http://schemas.microsoft.com/office/powerpoint/2010/main" val="29949626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 Clusters</a:t>
            </a:r>
          </a:p>
        </p:txBody>
      </p:sp>
      <p:sp>
        <p:nvSpPr>
          <p:cNvPr id="3" name="Content Placeholder 2"/>
          <p:cNvSpPr>
            <a:spLocks noGrp="1"/>
          </p:cNvSpPr>
          <p:nvPr>
            <p:ph idx="1"/>
          </p:nvPr>
        </p:nvSpPr>
        <p:spPr>
          <a:xfrm>
            <a:off x="838200" y="1825625"/>
            <a:ext cx="10515600" cy="2079292"/>
          </a:xfrm>
        </p:spPr>
        <p:txBody>
          <a:bodyPr>
            <a:normAutofit fontScale="85000" lnSpcReduction="10000"/>
          </a:bodyPr>
          <a:lstStyle/>
          <a:p>
            <a:r>
              <a:rPr lang="en-US" dirty="0"/>
              <a:t>Facilitate load balancing, scalability, and high availability</a:t>
            </a:r>
          </a:p>
          <a:p>
            <a:r>
              <a:rPr lang="en-US" dirty="0"/>
              <a:t>A cluster is composed of master nodes which control the orchestration, and agent nodes that host the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1362" y="3425415"/>
            <a:ext cx="5629275" cy="2790825"/>
          </a:xfrm>
          <a:prstGeom prst="rect">
            <a:avLst/>
          </a:prstGeom>
        </p:spPr>
      </p:pic>
    </p:spTree>
    <p:extLst>
      <p:ext uri="{BB962C8B-B14F-4D97-AF65-F5344CB8AC3E}">
        <p14:creationId xmlns:p14="http://schemas.microsoft.com/office/powerpoint/2010/main" val="24317153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2052637"/>
          </a:xfrm>
        </p:spPr>
        <p:txBody>
          <a:bodyPr/>
          <a:lstStyle/>
          <a:p>
            <a:r>
              <a:rPr lang="en-US"/>
              <a:t>Open-source orchestration engine from Google</a:t>
            </a:r>
          </a:p>
          <a:p>
            <a:r>
              <a:rPr lang="en-US"/>
              <a:t>Provides a robust framework for container orchestration, yet remains lightweight and scalable</a:t>
            </a:r>
          </a:p>
          <a:p>
            <a:r>
              <a:rPr lang="en-US"/>
              <a:t>Supported by Azure Container Service and tightly integrated with ACS, allowing Kubernetes to modify deployments</a:t>
            </a:r>
          </a:p>
          <a:p>
            <a:endParaRPr lang="en-US" dirty="0"/>
          </a:p>
        </p:txBody>
      </p:sp>
      <p:sp>
        <p:nvSpPr>
          <p:cNvPr id="2" name="Title 1"/>
          <p:cNvSpPr>
            <a:spLocks noGrp="1"/>
          </p:cNvSpPr>
          <p:nvPr>
            <p:ph type="title"/>
          </p:nvPr>
        </p:nvSpPr>
        <p:spPr/>
        <p:txBody>
          <a:bodyPr/>
          <a:lstStyle/>
          <a:p>
            <a:r>
              <a:rPr lang="en-US"/>
              <a:t>Kubernetes</a:t>
            </a:r>
            <a:endParaRPr lang="en-US" dirty="0"/>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087" y="4652963"/>
            <a:ext cx="6219825" cy="152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8465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0"/>
          </p:nvPr>
        </p:nvSpPr>
        <p:spPr>
          <a:xfrm>
            <a:off x="269875" y="1189038"/>
            <a:ext cx="11652250" cy="2052637"/>
          </a:xfrm>
        </p:spPr>
        <p:txBody>
          <a:bodyPr/>
          <a:lstStyle/>
          <a:p>
            <a:r>
              <a:rPr lang="en-US" dirty="0"/>
              <a:t>Datacenter Operating System built on Apache </a:t>
            </a:r>
            <a:r>
              <a:rPr lang="en-US" dirty="0" err="1"/>
              <a:t>Mesos</a:t>
            </a:r>
            <a:r>
              <a:rPr lang="en-US" dirty="0"/>
              <a:t> </a:t>
            </a:r>
          </a:p>
          <a:p>
            <a:r>
              <a:rPr lang="en-US" dirty="0"/>
              <a:t>Creates logical data centers and abstracts underlying hardware</a:t>
            </a:r>
          </a:p>
          <a:p>
            <a:r>
              <a:rPr lang="en-US" dirty="0"/>
              <a:t>Provides resources traditionally provided by infrastructure, including networking, DNS, and load balancing</a:t>
            </a:r>
          </a:p>
          <a:p>
            <a:r>
              <a:rPr lang="en-US" dirty="0"/>
              <a:t>Natively supported by Azure Container Service</a:t>
            </a:r>
          </a:p>
          <a:p>
            <a:endParaRPr lang="en-US" dirty="0"/>
          </a:p>
        </p:txBody>
      </p:sp>
      <p:sp>
        <p:nvSpPr>
          <p:cNvPr id="2" name="Title 1"/>
          <p:cNvSpPr>
            <a:spLocks noGrp="1"/>
          </p:cNvSpPr>
          <p:nvPr>
            <p:ph type="title"/>
          </p:nvPr>
        </p:nvSpPr>
        <p:spPr/>
        <p:txBody>
          <a:bodyPr/>
          <a:lstStyle/>
          <a:p>
            <a:r>
              <a:rPr lang="en-US"/>
              <a:t>DC/OS</a:t>
            </a:r>
            <a:endParaRPr lang="en-US" dirty="0"/>
          </a:p>
        </p:txBody>
      </p:sp>
      <p:pic>
        <p:nvPicPr>
          <p:cNvPr id="2050" name="Picture 2" descr="Image result for DC/OS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764" y="201405"/>
            <a:ext cx="2250707" cy="912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57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Swarm</a:t>
            </a:r>
          </a:p>
        </p:txBody>
      </p:sp>
      <p:sp>
        <p:nvSpPr>
          <p:cNvPr id="3" name="Content Placeholder 2"/>
          <p:cNvSpPr>
            <a:spLocks noGrp="1"/>
          </p:cNvSpPr>
          <p:nvPr>
            <p:ph idx="1"/>
          </p:nvPr>
        </p:nvSpPr>
        <p:spPr>
          <a:xfrm>
            <a:off x="742506" y="1974480"/>
            <a:ext cx="7008629" cy="3852162"/>
          </a:xfrm>
        </p:spPr>
        <p:txBody>
          <a:bodyPr>
            <a:normAutofit fontScale="77500" lnSpcReduction="20000"/>
          </a:bodyPr>
          <a:lstStyle/>
          <a:p>
            <a:pPr>
              <a:lnSpc>
                <a:spcPct val="100000"/>
              </a:lnSpc>
            </a:pPr>
            <a:r>
              <a:rPr lang="en-US" dirty="0"/>
              <a:t>Docker’s own orchestration engine</a:t>
            </a:r>
          </a:p>
          <a:p>
            <a:pPr>
              <a:lnSpc>
                <a:spcPct val="100000"/>
              </a:lnSpc>
            </a:pPr>
            <a:r>
              <a:rPr lang="en-US" dirty="0"/>
              <a:t>Current releases of the Docker engine have “Swarm Mode” built in and can many of the same things that other orchestration engines do</a:t>
            </a:r>
          </a:p>
          <a:p>
            <a:pPr>
              <a:lnSpc>
                <a:spcPct val="100000"/>
              </a:lnSpc>
            </a:pPr>
            <a:r>
              <a:rPr lang="en-US" dirty="0"/>
              <a:t> Lacks a GUI, but makes up for it with tight integration with Docker</a:t>
            </a:r>
          </a:p>
          <a:p>
            <a:pPr>
              <a:lnSpc>
                <a:spcPct val="100000"/>
              </a:lnSpc>
            </a:pPr>
            <a:r>
              <a:rPr lang="en-US" dirty="0"/>
              <a:t>Natively supported by Azure Container Service</a:t>
            </a:r>
          </a:p>
          <a:p>
            <a:endParaRPr lang="en-US" dirty="0"/>
          </a:p>
        </p:txBody>
      </p:sp>
      <p:pic>
        <p:nvPicPr>
          <p:cNvPr id="3074" name="Picture 2" descr="Image result for docker swarm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51135" y="1974480"/>
            <a:ext cx="4162666" cy="346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6361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3400" y="533400"/>
            <a:ext cx="5260182" cy="2064572"/>
          </a:xfrm>
        </p:spPr>
        <p:txBody>
          <a:bodyPr/>
          <a:lstStyle/>
          <a:p>
            <a:r>
              <a:rPr lang="en-US" dirty="0"/>
              <a:t>demo</a:t>
            </a:r>
          </a:p>
        </p:txBody>
      </p:sp>
      <p:sp>
        <p:nvSpPr>
          <p:cNvPr id="5" name="Content Placeholder 4"/>
          <p:cNvSpPr>
            <a:spLocks noGrp="1"/>
          </p:cNvSpPr>
          <p:nvPr>
            <p:ph sz="half" idx="2"/>
          </p:nvPr>
        </p:nvSpPr>
        <p:spPr>
          <a:xfrm>
            <a:off x="598842" y="2776444"/>
            <a:ext cx="4876800" cy="923330"/>
          </a:xfrm>
        </p:spPr>
        <p:txBody>
          <a:bodyPr/>
          <a:lstStyle/>
          <a:p>
            <a:r>
              <a:rPr lang="en-US" dirty="0"/>
              <a:t>.NET Core</a:t>
            </a:r>
          </a:p>
          <a:p>
            <a:r>
              <a:rPr lang="en-US" dirty="0"/>
              <a:t>Docker</a:t>
            </a:r>
          </a:p>
        </p:txBody>
      </p:sp>
    </p:spTree>
    <p:extLst>
      <p:ext uri="{BB962C8B-B14F-4D97-AF65-F5344CB8AC3E}">
        <p14:creationId xmlns:p14="http://schemas.microsoft.com/office/powerpoint/2010/main" val="10506728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Mike Benkovich 			   	</a:t>
            </a:r>
          </a:p>
        </p:txBody>
      </p:sp>
      <p:sp>
        <p:nvSpPr>
          <p:cNvPr id="5" name="Text Placeholder 4"/>
          <p:cNvSpPr>
            <a:spLocks noGrp="1"/>
          </p:cNvSpPr>
          <p:nvPr>
            <p:ph type="body" sz="quarter" idx="10"/>
          </p:nvPr>
        </p:nvSpPr>
        <p:spPr/>
        <p:txBody>
          <a:bodyPr>
            <a:normAutofit/>
          </a:bodyPr>
          <a:lstStyle/>
          <a:p>
            <a:r>
              <a:rPr lang="en-US" sz="3920" dirty="0"/>
              <a:t>- Former Microsoft developer evangelist</a:t>
            </a:r>
          </a:p>
          <a:p>
            <a:r>
              <a:rPr lang="en-US" sz="3920" dirty="0"/>
              <a:t>- Live in Minneapolis</a:t>
            </a:r>
          </a:p>
          <a:p>
            <a:r>
              <a:rPr lang="en-US" sz="3920" dirty="0"/>
              <a:t>- Lead a Consulting practice at Imagine! Technologies</a:t>
            </a:r>
          </a:p>
          <a:p>
            <a:r>
              <a:rPr lang="en-US" sz="3920" dirty="0"/>
              <a:t>- Build Cloud, Mobile and DevOps practice centers</a:t>
            </a:r>
          </a:p>
          <a:p>
            <a:r>
              <a:rPr lang="en-US" sz="3920" dirty="0"/>
              <a:t>- Blog </a:t>
            </a:r>
            <a:r>
              <a:rPr lang="en-US" sz="3920" u="sng" dirty="0">
                <a:solidFill>
                  <a:srgbClr val="FFC000"/>
                </a:solidFill>
              </a:rPr>
              <a:t>www.benkoTIPS.com</a:t>
            </a:r>
            <a:r>
              <a:rPr lang="en-US" sz="3920" dirty="0">
                <a:solidFill>
                  <a:srgbClr val="FFC000"/>
                </a:solidFill>
              </a:rPr>
              <a:t> </a:t>
            </a:r>
          </a:p>
          <a:p>
            <a:r>
              <a:rPr lang="en-US" sz="3920" dirty="0"/>
              <a:t>- Follow </a:t>
            </a:r>
            <a:r>
              <a:rPr lang="en-US" sz="3920" b="1" dirty="0">
                <a:solidFill>
                  <a:schemeClr val="accent4">
                    <a:lumMod val="60000"/>
                    <a:lumOff val="40000"/>
                  </a:schemeClr>
                </a:solidFill>
              </a:rPr>
              <a:t>@</a:t>
            </a:r>
            <a:r>
              <a:rPr lang="en-US" sz="3920" b="1" dirty="0" err="1">
                <a:solidFill>
                  <a:schemeClr val="accent4">
                    <a:lumMod val="60000"/>
                    <a:lumOff val="40000"/>
                  </a:schemeClr>
                </a:solidFill>
              </a:rPr>
              <a:t>mbenko</a:t>
            </a:r>
            <a:r>
              <a:rPr lang="en-US" sz="3920" b="1" dirty="0">
                <a:solidFill>
                  <a:schemeClr val="accent4">
                    <a:lumMod val="60000"/>
                    <a:lumOff val="40000"/>
                  </a:schemeClr>
                </a:solidFill>
              </a:rPr>
              <a:t> </a:t>
            </a:r>
            <a:r>
              <a:rPr lang="en-US" sz="3920" dirty="0"/>
              <a:t>on Twitter</a:t>
            </a:r>
          </a:p>
          <a:p>
            <a:r>
              <a:rPr lang="en-US" sz="3920" dirty="0"/>
              <a:t>- Send me Feedback! </a:t>
            </a:r>
            <a:r>
              <a:rPr lang="en-US" sz="4000" dirty="0">
                <a:solidFill>
                  <a:srgbClr val="FFC000"/>
                </a:solidFill>
              </a:rPr>
              <a:t>mike@benko.com</a:t>
            </a:r>
            <a:endParaRPr lang="en-US" sz="3920" dirty="0"/>
          </a:p>
        </p:txBody>
      </p:sp>
    </p:spTree>
    <p:extLst>
      <p:ext uri="{BB962C8B-B14F-4D97-AF65-F5344CB8AC3E}">
        <p14:creationId xmlns:p14="http://schemas.microsoft.com/office/powerpoint/2010/main" val="80223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Subscriptions</a:t>
            </a:r>
          </a:p>
        </p:txBody>
      </p:sp>
    </p:spTree>
    <p:extLst>
      <p:ext uri="{BB962C8B-B14F-4D97-AF65-F5344CB8AC3E}">
        <p14:creationId xmlns:p14="http://schemas.microsoft.com/office/powerpoint/2010/main" val="10088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Subscriptions</a:t>
            </a:r>
          </a:p>
        </p:txBody>
      </p:sp>
      <p:sp>
        <p:nvSpPr>
          <p:cNvPr id="7" name="Content Placeholder 6"/>
          <p:cNvSpPr>
            <a:spLocks noGrp="1"/>
          </p:cNvSpPr>
          <p:nvPr>
            <p:ph idx="1"/>
          </p:nvPr>
        </p:nvSpPr>
        <p:spPr/>
        <p:txBody>
          <a:bodyPr/>
          <a:lstStyle/>
          <a:p>
            <a:r>
              <a:rPr lang="en-US" dirty="0"/>
              <a:t>An enrollment for Online Services for a defined Term as specified on the Portal</a:t>
            </a:r>
          </a:p>
          <a:p>
            <a:r>
              <a:rPr lang="en-US" dirty="0"/>
              <a:t>You may purchase multiple Subscriptions, which may be administered separately and which will be governed by the terms of a separate Microsoft Online Subscription Agreement</a:t>
            </a:r>
          </a:p>
          <a:p>
            <a:r>
              <a:rPr lang="en-US" dirty="0"/>
              <a:t>Owned by an individual or an organization</a:t>
            </a:r>
          </a:p>
          <a:p>
            <a:r>
              <a:rPr lang="en-US" dirty="0"/>
              <a:t>Enables provisioning of services within an Azure data center</a:t>
            </a:r>
          </a:p>
          <a:p>
            <a:endParaRPr lang="en-US" dirty="0"/>
          </a:p>
        </p:txBody>
      </p:sp>
    </p:spTree>
    <p:extLst>
      <p:ext uri="{BB962C8B-B14F-4D97-AF65-F5344CB8AC3E}">
        <p14:creationId xmlns:p14="http://schemas.microsoft.com/office/powerpoint/2010/main" val="1096104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874CD"/>
                </a:solidFill>
              </a:rPr>
              <a:t>Azure Subscriptions</a:t>
            </a:r>
          </a:p>
        </p:txBody>
      </p:sp>
      <p:sp>
        <p:nvSpPr>
          <p:cNvPr id="6" name="Text Placeholder 5"/>
          <p:cNvSpPr>
            <a:spLocks noGrp="1"/>
          </p:cNvSpPr>
          <p:nvPr>
            <p:ph type="body" idx="1"/>
          </p:nvPr>
        </p:nvSpPr>
        <p:spPr>
          <a:xfrm>
            <a:off x="8286482" y="4816270"/>
            <a:ext cx="3124200" cy="639762"/>
          </a:xfrm>
        </p:spPr>
        <p:txBody>
          <a:bodyPr/>
          <a:lstStyle/>
          <a:p>
            <a:r>
              <a:rPr lang="en-US" dirty="0">
                <a:hlinkClick r:id="rId2"/>
              </a:rPr>
              <a:t>www.azure.com/free</a:t>
            </a:r>
            <a:r>
              <a:rPr lang="en-US" dirty="0"/>
              <a:t>   </a:t>
            </a:r>
          </a:p>
        </p:txBody>
      </p:sp>
      <p:sp>
        <p:nvSpPr>
          <p:cNvPr id="7" name="Content Placeholder 6"/>
          <p:cNvSpPr>
            <a:spLocks noGrp="1"/>
          </p:cNvSpPr>
          <p:nvPr>
            <p:ph sz="half" idx="2"/>
          </p:nvPr>
        </p:nvSpPr>
        <p:spPr>
          <a:xfrm>
            <a:off x="609600" y="1371600"/>
            <a:ext cx="7467600" cy="4495800"/>
          </a:xfrm>
        </p:spPr>
        <p:txBody>
          <a:bodyPr/>
          <a:lstStyle/>
          <a:p>
            <a:r>
              <a:rPr lang="en-US" sz="2800" b="1" dirty="0"/>
              <a:t>Azure Free Account</a:t>
            </a:r>
          </a:p>
          <a:p>
            <a:pPr lvl="1"/>
            <a:r>
              <a:rPr lang="en-US" sz="2400" dirty="0"/>
              <a:t>$200 Credit for first 30 days</a:t>
            </a:r>
          </a:p>
          <a:p>
            <a:pPr lvl="1"/>
            <a:r>
              <a:rPr lang="en-US" sz="2400" dirty="0"/>
              <a:t>Access to free tier of services after 30 days</a:t>
            </a:r>
          </a:p>
          <a:p>
            <a:pPr lvl="1"/>
            <a:r>
              <a:rPr lang="en-US" sz="2400" dirty="0"/>
              <a:t>Cap prevents overage</a:t>
            </a:r>
          </a:p>
          <a:p>
            <a:r>
              <a:rPr lang="en-US" sz="2800" b="1" dirty="0"/>
              <a:t>Azure Benefits</a:t>
            </a:r>
          </a:p>
          <a:p>
            <a:pPr lvl="1"/>
            <a:r>
              <a:rPr lang="en-US" sz="2400" dirty="0"/>
              <a:t>MSDN : Up to $150/</a:t>
            </a:r>
            <a:r>
              <a:rPr lang="en-US" sz="2400" dirty="0" err="1"/>
              <a:t>mo</a:t>
            </a:r>
            <a:r>
              <a:rPr lang="en-US" sz="2400" dirty="0"/>
              <a:t> credit </a:t>
            </a:r>
          </a:p>
          <a:p>
            <a:pPr lvl="1"/>
            <a:r>
              <a:rPr lang="en-US" sz="2400" dirty="0"/>
              <a:t>BizSpark Plus : From $150/</a:t>
            </a:r>
            <a:r>
              <a:rPr lang="en-US" sz="2400" dirty="0" err="1"/>
              <a:t>mo</a:t>
            </a:r>
            <a:r>
              <a:rPr lang="en-US" sz="2400" dirty="0"/>
              <a:t> to $10,000/</a:t>
            </a:r>
            <a:r>
              <a:rPr lang="en-US" sz="2400" dirty="0" err="1"/>
              <a:t>mo</a:t>
            </a:r>
            <a:r>
              <a:rPr lang="en-US" sz="2400" dirty="0"/>
              <a:t> credit</a:t>
            </a:r>
          </a:p>
          <a:p>
            <a:r>
              <a:rPr lang="en-US" sz="2800" b="1" dirty="0"/>
              <a:t>Academic offers</a:t>
            </a:r>
          </a:p>
          <a:p>
            <a:pPr lvl="1"/>
            <a:r>
              <a:rPr lang="en-US" sz="2400" dirty="0"/>
              <a:t>Visual Studio Community + $25/</a:t>
            </a:r>
            <a:r>
              <a:rPr lang="en-US" sz="2400" dirty="0" err="1"/>
              <a:t>mo</a:t>
            </a:r>
            <a:r>
              <a:rPr lang="en-US" sz="2400" dirty="0"/>
              <a:t> for 1 year</a:t>
            </a:r>
            <a:r>
              <a:rPr lang="en-US" sz="2400" b="1" dirty="0"/>
              <a:t> </a:t>
            </a:r>
          </a:p>
          <a:p>
            <a:r>
              <a:rPr lang="en-US" sz="2800" b="1" dirty="0"/>
              <a:t>Pay as you go</a:t>
            </a:r>
          </a:p>
        </p:txBody>
      </p:sp>
      <p:pic>
        <p:nvPicPr>
          <p:cNvPr id="9" name="Picture 8"/>
          <p:cNvPicPr>
            <a:picLocks noChangeAspect="1"/>
          </p:cNvPicPr>
          <p:nvPr/>
        </p:nvPicPr>
        <p:blipFill>
          <a:blip r:embed="rId3"/>
          <a:stretch>
            <a:fillRect/>
          </a:stretch>
        </p:blipFill>
        <p:spPr>
          <a:xfrm>
            <a:off x="8057882" y="1338330"/>
            <a:ext cx="3486246" cy="33528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6244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3"/>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and Administration</a:t>
            </a:r>
          </a:p>
        </p:txBody>
      </p:sp>
      <p:sp>
        <p:nvSpPr>
          <p:cNvPr id="3" name="Text Placeholder 2"/>
          <p:cNvSpPr>
            <a:spLocks noGrp="1"/>
          </p:cNvSpPr>
          <p:nvPr>
            <p:ph idx="1"/>
          </p:nvPr>
        </p:nvSpPr>
        <p:spPr>
          <a:xfrm>
            <a:off x="914400" y="1295400"/>
            <a:ext cx="7543800" cy="4265613"/>
          </a:xfrm>
        </p:spPr>
        <p:txBody>
          <a:bodyPr/>
          <a:lstStyle/>
          <a:p>
            <a:r>
              <a:rPr lang="en-US" sz="2800" b="1" dirty="0"/>
              <a:t>Microsoft Accounts</a:t>
            </a:r>
          </a:p>
          <a:p>
            <a:pPr lvl="1"/>
            <a:r>
              <a:rPr lang="en-US" sz="2400" dirty="0"/>
              <a:t>Support Co-admin of all resources in subscription</a:t>
            </a:r>
          </a:p>
          <a:p>
            <a:pPr lvl="1"/>
            <a:r>
              <a:rPr lang="en-US" sz="2400" dirty="0"/>
              <a:t>Simple to admin in classic Azure portal</a:t>
            </a:r>
          </a:p>
          <a:p>
            <a:r>
              <a:rPr lang="en-US" sz="2800" b="1" dirty="0"/>
              <a:t>Azure Active Directory</a:t>
            </a:r>
          </a:p>
          <a:p>
            <a:pPr lvl="1"/>
            <a:r>
              <a:rPr lang="en-US" sz="2400" dirty="0"/>
              <a:t>Works with classic and modern Azure portals</a:t>
            </a:r>
          </a:p>
          <a:p>
            <a:pPr lvl="1"/>
            <a:r>
              <a:rPr lang="en-US" sz="2400" dirty="0"/>
              <a:t>Works with Azure Resource compatible services to support Role Based Access</a:t>
            </a:r>
          </a:p>
          <a:p>
            <a:r>
              <a:rPr lang="en-US" sz="2800" b="1" dirty="0"/>
              <a:t>Identity and Access Management (IAM)</a:t>
            </a:r>
            <a:endParaRPr lang="en-US" sz="2800" dirty="0"/>
          </a:p>
          <a:p>
            <a:pPr lvl="1"/>
            <a:r>
              <a:rPr lang="en-US" sz="2400" dirty="0"/>
              <a:t>Enables per service/per role authorization</a:t>
            </a:r>
          </a:p>
          <a:p>
            <a:pPr lvl="1"/>
            <a:r>
              <a:rPr lang="en-US" sz="2400" dirty="0"/>
              <a:t>Simple configuration</a:t>
            </a:r>
          </a:p>
          <a:p>
            <a:pPr lvl="1"/>
            <a:r>
              <a:rPr lang="en-US" sz="2400" dirty="0"/>
              <a:t>Requires Active Directory</a:t>
            </a:r>
          </a:p>
        </p:txBody>
      </p:sp>
      <p:pic>
        <p:nvPicPr>
          <p:cNvPr id="4" name="Picture 3"/>
          <p:cNvPicPr>
            <a:picLocks noChangeAspect="1"/>
          </p:cNvPicPr>
          <p:nvPr/>
        </p:nvPicPr>
        <p:blipFill>
          <a:blip r:embed="rId2"/>
          <a:stretch>
            <a:fillRect/>
          </a:stretch>
        </p:blipFill>
        <p:spPr>
          <a:xfrm>
            <a:off x="8459087" y="2743200"/>
            <a:ext cx="3122613" cy="312261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462019" y="1417638"/>
            <a:ext cx="3116751" cy="842171"/>
          </a:xfrm>
          <a:prstGeom prst="rect">
            <a:avLst/>
          </a:prstGeom>
          <a:ln>
            <a:solidFill>
              <a:schemeClr val="accent1"/>
            </a:solidFill>
          </a:ln>
        </p:spPr>
      </p:pic>
    </p:spTree>
    <p:extLst>
      <p:ext uri="{BB962C8B-B14F-4D97-AF65-F5344CB8AC3E}">
        <p14:creationId xmlns:p14="http://schemas.microsoft.com/office/powerpoint/2010/main" val="158669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sp>
        <p:nvSpPr>
          <p:cNvPr id="8" name="Content Placeholder 7"/>
          <p:cNvSpPr>
            <a:spLocks noGrp="1"/>
          </p:cNvSpPr>
          <p:nvPr>
            <p:ph sz="half" idx="1"/>
          </p:nvPr>
        </p:nvSpPr>
        <p:spPr>
          <a:xfrm>
            <a:off x="2590800" y="950366"/>
            <a:ext cx="3271345" cy="54102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General</a:t>
            </a:r>
          </a:p>
          <a:p>
            <a:pPr>
              <a:buFontTx/>
              <a:buChar char="-"/>
            </a:pPr>
            <a:r>
              <a:rPr lang="en-US" sz="2000" dirty="0"/>
              <a:t>Overview</a:t>
            </a:r>
          </a:p>
          <a:p>
            <a:pPr>
              <a:buFontTx/>
              <a:buChar char="-"/>
            </a:pPr>
            <a:r>
              <a:rPr lang="en-US" sz="2000" dirty="0" err="1"/>
              <a:t>Quickstart</a:t>
            </a:r>
            <a:endParaRPr lang="en-US" sz="2000" dirty="0"/>
          </a:p>
          <a:p>
            <a:pPr marL="0" indent="0">
              <a:buNone/>
            </a:pPr>
            <a:r>
              <a:rPr lang="en-US" sz="2000" b="1" dirty="0"/>
              <a:t>Manage</a:t>
            </a:r>
          </a:p>
          <a:p>
            <a:pPr>
              <a:buFontTx/>
              <a:buChar char="-"/>
            </a:pPr>
            <a:r>
              <a:rPr lang="en-US" sz="2000" dirty="0"/>
              <a:t>Users and Groups</a:t>
            </a:r>
          </a:p>
          <a:p>
            <a:pPr>
              <a:buFontTx/>
              <a:buChar char="-"/>
            </a:pPr>
            <a:r>
              <a:rPr lang="en-US" sz="2000" dirty="0"/>
              <a:t>Enterprise Applications</a:t>
            </a:r>
          </a:p>
          <a:p>
            <a:pPr>
              <a:buFontTx/>
              <a:buChar char="-"/>
            </a:pPr>
            <a:r>
              <a:rPr lang="en-US" sz="2000" dirty="0"/>
              <a:t>App Registrations</a:t>
            </a:r>
          </a:p>
          <a:p>
            <a:pPr>
              <a:buFontTx/>
              <a:buChar char="-"/>
            </a:pPr>
            <a:r>
              <a:rPr lang="en-US" sz="2000" dirty="0"/>
              <a:t>Application Proxy</a:t>
            </a:r>
          </a:p>
          <a:p>
            <a:pPr>
              <a:buFontTx/>
              <a:buChar char="-"/>
            </a:pPr>
            <a:r>
              <a:rPr lang="en-US" sz="2000" dirty="0"/>
              <a:t>Azure AD Connect</a:t>
            </a:r>
          </a:p>
          <a:p>
            <a:pPr>
              <a:buFontTx/>
              <a:buChar char="-"/>
            </a:pPr>
            <a:r>
              <a:rPr lang="en-US" sz="2000" dirty="0"/>
              <a:t>Domain Names</a:t>
            </a:r>
          </a:p>
          <a:p>
            <a:pPr>
              <a:buFontTx/>
              <a:buChar char="-"/>
            </a:pPr>
            <a:r>
              <a:rPr lang="en-US" sz="2000" dirty="0"/>
              <a:t>Mobility (MDM and MAM)</a:t>
            </a:r>
          </a:p>
          <a:p>
            <a:pPr marL="0" indent="0">
              <a:buNone/>
            </a:pPr>
            <a:endParaRPr lang="en-US" sz="2000" dirty="0"/>
          </a:p>
        </p:txBody>
      </p:sp>
      <p:sp>
        <p:nvSpPr>
          <p:cNvPr id="13" name="Content Placeholder 7"/>
          <p:cNvSpPr>
            <a:spLocks noGrp="1"/>
          </p:cNvSpPr>
          <p:nvPr>
            <p:ph sz="half" idx="2"/>
          </p:nvPr>
        </p:nvSpPr>
        <p:spPr>
          <a:xfrm>
            <a:off x="6047389" y="950366"/>
            <a:ext cx="3281855" cy="5410200"/>
          </a:xfrm>
        </p:spPr>
        <p:style>
          <a:lnRef idx="2">
            <a:schemeClr val="accent1"/>
          </a:lnRef>
          <a:fillRef idx="1">
            <a:schemeClr val="lt1"/>
          </a:fillRef>
          <a:effectRef idx="0">
            <a:schemeClr val="accent1"/>
          </a:effectRef>
          <a:fontRef idx="minor">
            <a:schemeClr val="dk1"/>
          </a:fontRef>
        </p:style>
        <p:txBody>
          <a:bodyPr/>
          <a:lstStyle/>
          <a:p>
            <a:pPr>
              <a:buFontTx/>
              <a:buChar char="-"/>
            </a:pPr>
            <a:r>
              <a:rPr lang="en-US" sz="2000" dirty="0"/>
              <a:t>Password Reset</a:t>
            </a:r>
          </a:p>
          <a:p>
            <a:pPr>
              <a:buFontTx/>
              <a:buChar char="-"/>
            </a:pPr>
            <a:r>
              <a:rPr lang="en-US" sz="2000" dirty="0"/>
              <a:t>Company Branding</a:t>
            </a:r>
          </a:p>
          <a:p>
            <a:pPr>
              <a:buFontTx/>
              <a:buChar char="-"/>
            </a:pPr>
            <a:r>
              <a:rPr lang="en-US" sz="2000" dirty="0"/>
              <a:t>User Settings</a:t>
            </a:r>
          </a:p>
          <a:p>
            <a:pPr>
              <a:buFontTx/>
              <a:buChar char="-"/>
            </a:pPr>
            <a:r>
              <a:rPr lang="en-US" sz="2000" dirty="0"/>
              <a:t>Properties</a:t>
            </a:r>
          </a:p>
          <a:p>
            <a:pPr>
              <a:buFontTx/>
              <a:buChar char="-"/>
            </a:pPr>
            <a:r>
              <a:rPr lang="en-US" sz="2000" dirty="0"/>
              <a:t>Notification Settings</a:t>
            </a:r>
          </a:p>
          <a:p>
            <a:pPr>
              <a:buFontTx/>
              <a:buChar char="-"/>
            </a:pPr>
            <a:r>
              <a:rPr lang="en-US" sz="2000" dirty="0"/>
              <a:t>Conditional Access</a:t>
            </a:r>
          </a:p>
          <a:p>
            <a:pPr>
              <a:buFontTx/>
              <a:buChar char="-"/>
            </a:pPr>
            <a:r>
              <a:rPr lang="en-US" sz="2000" dirty="0"/>
              <a:t>Named Networks</a:t>
            </a:r>
          </a:p>
          <a:p>
            <a:pPr marL="0" indent="0">
              <a:buNone/>
            </a:pPr>
            <a:r>
              <a:rPr lang="en-US" sz="2000" b="1" dirty="0"/>
              <a:t>Activity</a:t>
            </a:r>
          </a:p>
          <a:p>
            <a:pPr>
              <a:buFontTx/>
              <a:buChar char="-"/>
            </a:pPr>
            <a:r>
              <a:rPr lang="en-US" sz="2000" dirty="0"/>
              <a:t>Sign-ins - Audit Logs</a:t>
            </a:r>
            <a:endParaRPr lang="en-US" sz="2000" b="1" dirty="0"/>
          </a:p>
          <a:p>
            <a:pPr marL="0" indent="0">
              <a:buNone/>
            </a:pPr>
            <a:r>
              <a:rPr lang="en-US" sz="2000" b="1" dirty="0"/>
              <a:t>Security</a:t>
            </a:r>
          </a:p>
          <a:p>
            <a:pPr>
              <a:buFontTx/>
              <a:buChar char="-"/>
            </a:pPr>
            <a:r>
              <a:rPr lang="en-US" sz="2000" dirty="0"/>
              <a:t>Users at Risk</a:t>
            </a:r>
          </a:p>
          <a:p>
            <a:pPr>
              <a:buFontTx/>
              <a:buChar char="-"/>
            </a:pPr>
            <a:r>
              <a:rPr lang="en-US" sz="2000" dirty="0"/>
              <a:t>Risky Sign-ins</a:t>
            </a:r>
          </a:p>
          <a:p>
            <a:pPr>
              <a:buFontTx/>
              <a:buChar char="-"/>
            </a:pPr>
            <a:endParaRPr lang="en-US" sz="2000" dirty="0"/>
          </a:p>
          <a:p>
            <a:pPr marL="0" indent="0">
              <a:buNone/>
            </a:pPr>
            <a:endParaRPr lang="en-US" sz="2000" dirty="0"/>
          </a:p>
        </p:txBody>
      </p:sp>
    </p:spTree>
    <p:extLst>
      <p:ext uri="{BB962C8B-B14F-4D97-AF65-F5344CB8AC3E}">
        <p14:creationId xmlns:p14="http://schemas.microsoft.com/office/powerpoint/2010/main" val="4779984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38.2|83.2|106.6"/>
</p:tagLst>
</file>

<file path=ppt/tags/tag2.xml><?xml version="1.0" encoding="utf-8"?>
<p:tagLst xmlns:a="http://schemas.openxmlformats.org/drawingml/2006/main" xmlns:r="http://schemas.openxmlformats.org/officeDocument/2006/relationships" xmlns:p="http://schemas.openxmlformats.org/presentationml/2006/main">
  <p:tag name="TIMING" val="|2.8|38.2|83.2|106.6"/>
</p:tagLst>
</file>

<file path=ppt/theme/theme1.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2.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3.xml><?xml version="1.0" encoding="utf-8"?>
<a:theme xmlns:a="http://schemas.openxmlformats.org/drawingml/2006/main" name="3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BAD80A"/>
      </a:hlink>
      <a:folHlink>
        <a:srgbClr val="BAD80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6.xml><?xml version="1.0" encoding="utf-8"?>
<a:theme xmlns:a="http://schemas.openxmlformats.org/drawingml/2006/main" name="Build13">
  <a:themeElements>
    <a:clrScheme name="Build - Dark Blue">
      <a:dk1>
        <a:srgbClr val="000000"/>
      </a:dk1>
      <a:lt1>
        <a:srgbClr val="FFFFFF"/>
      </a:lt1>
      <a:dk2>
        <a:srgbClr val="00188F"/>
      </a:dk2>
      <a:lt2>
        <a:srgbClr val="FFFFFF"/>
      </a:lt2>
      <a:accent1>
        <a:srgbClr val="00BCF2"/>
      </a:accent1>
      <a:accent2>
        <a:srgbClr val="9B4F96"/>
      </a:accent2>
      <a:accent3>
        <a:srgbClr val="E81123"/>
      </a:accent3>
      <a:accent4>
        <a:srgbClr val="00D8CC"/>
      </a:accent4>
      <a:accent5>
        <a:srgbClr val="7FBA00"/>
      </a:accent5>
      <a:accent6>
        <a:srgbClr val="FF8C00"/>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Build13" id="{3036E105-9477-4329-ADB1-21E3F8F72DAE}" vid="{B47E16E9-8E66-47BF-BE26-D51485A005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2579</Words>
  <Application>Microsoft Office PowerPoint</Application>
  <PresentationFormat>Widescreen</PresentationFormat>
  <Paragraphs>349</Paragraphs>
  <Slides>36</Slides>
  <Notes>22</Notes>
  <HiddenSlides>2</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36</vt:i4>
      </vt:variant>
    </vt:vector>
  </HeadingPairs>
  <TitlesOfParts>
    <vt:vector size="55" baseType="lpstr">
      <vt:lpstr>ＭＳ Ｐゴシック</vt:lpstr>
      <vt:lpstr>Arial</vt:lpstr>
      <vt:lpstr>Avenir LT Pro 45 Book</vt:lpstr>
      <vt:lpstr>Calibri</vt:lpstr>
      <vt:lpstr>Consolas</vt:lpstr>
      <vt:lpstr>Courier New</vt:lpstr>
      <vt:lpstr>Segoe UI</vt:lpstr>
      <vt:lpstr>Segoe UI Light</vt:lpstr>
      <vt:lpstr>Segoe UI Semibold</vt:lpstr>
      <vt:lpstr>Segoe UI Semilight</vt:lpstr>
      <vt:lpstr>Tahoma</vt:lpstr>
      <vt:lpstr>Times New Roman</vt:lpstr>
      <vt:lpstr>Wingdings</vt:lpstr>
      <vt:lpstr>6-30537_Envision 2016 Keynote Template</vt:lpstr>
      <vt:lpstr>1_COLOR TEMPLATE</vt:lpstr>
      <vt:lpstr>3_COLOR TEMPLATE</vt:lpstr>
      <vt:lpstr>4_COLOR TEMPLATE</vt:lpstr>
      <vt:lpstr>1_6-30537_Envision 2016 Keynote Template</vt:lpstr>
      <vt:lpstr>Build13</vt:lpstr>
      <vt:lpstr>PowerPoint Presentation</vt:lpstr>
      <vt:lpstr>Schedule</vt:lpstr>
      <vt:lpstr>Schedule  Labs http://bit.ly/gabc17labs </vt:lpstr>
      <vt:lpstr>Mike Benkovich        </vt:lpstr>
      <vt:lpstr>Subscriptions</vt:lpstr>
      <vt:lpstr>Azure Subscriptions</vt:lpstr>
      <vt:lpstr>Azure Subscriptions</vt:lpstr>
      <vt:lpstr>Security and Administration</vt:lpstr>
      <vt:lpstr>Azure Active Directory</vt:lpstr>
      <vt:lpstr>Subscription Options</vt:lpstr>
      <vt:lpstr>PowerPoint Presentation</vt:lpstr>
      <vt:lpstr>Portals</vt:lpstr>
      <vt:lpstr>Get Started – Management Portals</vt:lpstr>
      <vt:lpstr>Modern Azure Portal</vt:lpstr>
      <vt:lpstr>Understanding Azure Resources</vt:lpstr>
      <vt:lpstr>Azure Resource Manager</vt:lpstr>
      <vt:lpstr>LAB</vt:lpstr>
      <vt:lpstr>Schedule</vt:lpstr>
      <vt:lpstr>Docker and Azure Container Service</vt:lpstr>
      <vt:lpstr>Why microservices?</vt:lpstr>
      <vt:lpstr>Why microservices?</vt:lpstr>
      <vt:lpstr>Microservices + Containers</vt:lpstr>
      <vt:lpstr>Continuous Integration with Containers</vt:lpstr>
      <vt:lpstr>Containers</vt:lpstr>
      <vt:lpstr>Docker</vt:lpstr>
      <vt:lpstr>Docker Architecture</vt:lpstr>
      <vt:lpstr>Docker CLI</vt:lpstr>
      <vt:lpstr>Running a Container</vt:lpstr>
      <vt:lpstr>Common Docker CLI Commands</vt:lpstr>
      <vt:lpstr>Azure Container Service</vt:lpstr>
      <vt:lpstr>Container Orchestration</vt:lpstr>
      <vt:lpstr>Container Clusters</vt:lpstr>
      <vt:lpstr>Kubernetes</vt:lpstr>
      <vt:lpstr>DC/OS</vt:lpstr>
      <vt:lpstr>Docker Swarm</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2017-04-20T22:18:09Z</dcterms:created>
  <dcterms:modified xsi:type="dcterms:W3CDTF">2017-04-21T19:02:38Z</dcterms:modified>
</cp:coreProperties>
</file>